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Lst>
  <p:notesMasterIdLst>
    <p:notesMasterId r:id="rId31"/>
  </p:notesMasterIdLst>
  <p:handoutMasterIdLst>
    <p:handoutMasterId r:id="rId32"/>
  </p:handoutMasterIdLst>
  <p:sldIdLst>
    <p:sldId id="256" r:id="rId2"/>
    <p:sldId id="258" r:id="rId3"/>
    <p:sldId id="304" r:id="rId4"/>
    <p:sldId id="261" r:id="rId5"/>
    <p:sldId id="277" r:id="rId6"/>
    <p:sldId id="301" r:id="rId7"/>
    <p:sldId id="305" r:id="rId8"/>
    <p:sldId id="306" r:id="rId9"/>
    <p:sldId id="307" r:id="rId10"/>
    <p:sldId id="308" r:id="rId11"/>
    <p:sldId id="310" r:id="rId12"/>
    <p:sldId id="311" r:id="rId13"/>
    <p:sldId id="302" r:id="rId14"/>
    <p:sldId id="280" r:id="rId15"/>
    <p:sldId id="281" r:id="rId16"/>
    <p:sldId id="282" r:id="rId17"/>
    <p:sldId id="266" r:id="rId18"/>
    <p:sldId id="314" r:id="rId19"/>
    <p:sldId id="283" r:id="rId20"/>
    <p:sldId id="284" r:id="rId21"/>
    <p:sldId id="274" r:id="rId22"/>
    <p:sldId id="300" r:id="rId23"/>
    <p:sldId id="315" r:id="rId24"/>
    <p:sldId id="316" r:id="rId25"/>
    <p:sldId id="290" r:id="rId26"/>
    <p:sldId id="269" r:id="rId27"/>
    <p:sldId id="270" r:id="rId28"/>
    <p:sldId id="291" r:id="rId29"/>
    <p:sldId id="292" r:id="rId30"/>
  </p:sldIdLst>
  <p:sldSz cx="9144000" cy="6858000" type="screen4x3"/>
  <p:notesSz cx="6991350" cy="9282113"/>
  <p:defaultTextStyle>
    <a:defPPr>
      <a:defRPr lang="en-US"/>
    </a:defPPr>
    <a:lvl1pPr algn="ctr" rtl="0" fontAlgn="base">
      <a:spcBef>
        <a:spcPct val="20000"/>
      </a:spcBef>
      <a:spcAft>
        <a:spcPct val="0"/>
      </a:spcAft>
      <a:buClr>
        <a:srgbClr val="FF0000"/>
      </a:buClr>
      <a:buFont typeface="Arial" charset="0"/>
      <a:defRPr b="1" kern="1200">
        <a:solidFill>
          <a:schemeClr val="tx1"/>
        </a:solidFill>
        <a:latin typeface="Arial" charset="0"/>
        <a:ea typeface="+mn-ea"/>
        <a:cs typeface="+mn-cs"/>
      </a:defRPr>
    </a:lvl1pPr>
    <a:lvl2pPr marL="457200" algn="ctr" rtl="0" fontAlgn="base">
      <a:spcBef>
        <a:spcPct val="20000"/>
      </a:spcBef>
      <a:spcAft>
        <a:spcPct val="0"/>
      </a:spcAft>
      <a:buClr>
        <a:srgbClr val="FF0000"/>
      </a:buClr>
      <a:buFont typeface="Arial" charset="0"/>
      <a:defRPr b="1" kern="1200">
        <a:solidFill>
          <a:schemeClr val="tx1"/>
        </a:solidFill>
        <a:latin typeface="Arial" charset="0"/>
        <a:ea typeface="+mn-ea"/>
        <a:cs typeface="+mn-cs"/>
      </a:defRPr>
    </a:lvl2pPr>
    <a:lvl3pPr marL="914400" algn="ctr" rtl="0" fontAlgn="base">
      <a:spcBef>
        <a:spcPct val="20000"/>
      </a:spcBef>
      <a:spcAft>
        <a:spcPct val="0"/>
      </a:spcAft>
      <a:buClr>
        <a:srgbClr val="FF0000"/>
      </a:buClr>
      <a:buFont typeface="Arial" charset="0"/>
      <a:defRPr b="1" kern="1200">
        <a:solidFill>
          <a:schemeClr val="tx1"/>
        </a:solidFill>
        <a:latin typeface="Arial" charset="0"/>
        <a:ea typeface="+mn-ea"/>
        <a:cs typeface="+mn-cs"/>
      </a:defRPr>
    </a:lvl3pPr>
    <a:lvl4pPr marL="1371600" algn="ctr" rtl="0" fontAlgn="base">
      <a:spcBef>
        <a:spcPct val="20000"/>
      </a:spcBef>
      <a:spcAft>
        <a:spcPct val="0"/>
      </a:spcAft>
      <a:buClr>
        <a:srgbClr val="FF0000"/>
      </a:buClr>
      <a:buFont typeface="Arial" charset="0"/>
      <a:defRPr b="1" kern="1200">
        <a:solidFill>
          <a:schemeClr val="tx1"/>
        </a:solidFill>
        <a:latin typeface="Arial" charset="0"/>
        <a:ea typeface="+mn-ea"/>
        <a:cs typeface="+mn-cs"/>
      </a:defRPr>
    </a:lvl4pPr>
    <a:lvl5pPr marL="1828800" algn="ctr" rtl="0" fontAlgn="base">
      <a:spcBef>
        <a:spcPct val="20000"/>
      </a:spcBef>
      <a:spcAft>
        <a:spcPct val="0"/>
      </a:spcAft>
      <a:buClr>
        <a:srgbClr val="FF0000"/>
      </a:buClr>
      <a:buFont typeface="Arial" charset="0"/>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FF00"/>
    <a:srgbClr val="FFCCFF"/>
    <a:srgbClr val="99CCCC"/>
    <a:srgbClr val="9999FF"/>
    <a:srgbClr val="009999"/>
    <a:srgbClr val="99CCFF"/>
    <a:srgbClr val="CC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60" autoAdjust="0"/>
  </p:normalViewPr>
  <p:slideViewPr>
    <p:cSldViewPr snapToGrid="0">
      <p:cViewPr>
        <p:scale>
          <a:sx n="70" d="100"/>
          <a:sy n="70" d="100"/>
        </p:scale>
        <p:origin x="-1733" y="-394"/>
      </p:cViewPr>
      <p:guideLst>
        <p:guide orient="horz" pos="576"/>
        <p:guide orient="horz" pos="1201"/>
        <p:guide pos="546"/>
        <p:guide pos="5124"/>
        <p:guide pos="619"/>
        <p:guide pos="884"/>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00" d="100"/>
        <a:sy n="100" d="100"/>
      </p:scale>
      <p:origin x="0" y="3811"/>
    </p:cViewPr>
  </p:sorterViewPr>
  <p:notesViewPr>
    <p:cSldViewPr snapToGrid="0">
      <p:cViewPr>
        <p:scale>
          <a:sx n="75" d="100"/>
          <a:sy n="75" d="100"/>
        </p:scale>
        <p:origin x="-1188" y="-60"/>
      </p:cViewPr>
      <p:guideLst>
        <p:guide orient="horz" pos="3312"/>
        <p:guide orient="horz" pos="2910"/>
        <p:guide orient="horz" pos="300"/>
        <p:guide pos="432"/>
        <p:guide pos="528"/>
        <p:guide pos="656"/>
        <p:guide pos="36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slide" Target="slides/slide4.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bwMode="auto">
          <a:xfrm>
            <a:off x="0" y="0"/>
            <a:ext cx="3028950" cy="463550"/>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lvl1pPr algn="l" defTabSz="930275">
              <a:spcBef>
                <a:spcPct val="0"/>
              </a:spcBef>
              <a:buClr>
                <a:srgbClr val="000000"/>
              </a:buClr>
              <a:buFont typeface="Arial" pitchFamily="34" charset="0"/>
              <a:buNone/>
              <a:defRPr sz="1200">
                <a:latin typeface="Arial" pitchFamily="34" charset="0"/>
              </a:defRPr>
            </a:lvl1pPr>
          </a:lstStyle>
          <a:p>
            <a:pPr>
              <a:defRPr/>
            </a:pPr>
            <a:endParaRPr lang="en-US"/>
          </a:p>
        </p:txBody>
      </p:sp>
      <p:sp>
        <p:nvSpPr>
          <p:cNvPr id="115715" name="Rectangle 3"/>
          <p:cNvSpPr>
            <a:spLocks noGrp="1" noChangeArrowheads="1"/>
          </p:cNvSpPr>
          <p:nvPr>
            <p:ph type="dt" sz="quarter" idx="1"/>
          </p:nvPr>
        </p:nvSpPr>
        <p:spPr bwMode="auto">
          <a:xfrm>
            <a:off x="3962400" y="0"/>
            <a:ext cx="3028950" cy="463550"/>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lvl1pPr algn="r" defTabSz="930275">
              <a:spcBef>
                <a:spcPct val="0"/>
              </a:spcBef>
              <a:buClr>
                <a:srgbClr val="000000"/>
              </a:buClr>
              <a:buFont typeface="Arial" pitchFamily="34" charset="0"/>
              <a:buNone/>
              <a:defRPr sz="1200">
                <a:latin typeface="Arial" pitchFamily="34" charset="0"/>
              </a:defRPr>
            </a:lvl1pPr>
          </a:lstStyle>
          <a:p>
            <a:pPr>
              <a:defRPr/>
            </a:pPr>
            <a:endParaRPr lang="en-US"/>
          </a:p>
        </p:txBody>
      </p:sp>
      <p:sp>
        <p:nvSpPr>
          <p:cNvPr id="115716" name="Rectangle 4"/>
          <p:cNvSpPr>
            <a:spLocks noGrp="1" noChangeArrowheads="1"/>
          </p:cNvSpPr>
          <p:nvPr>
            <p:ph type="ftr" sz="quarter" idx="2"/>
          </p:nvPr>
        </p:nvSpPr>
        <p:spPr bwMode="auto">
          <a:xfrm>
            <a:off x="0" y="8818563"/>
            <a:ext cx="3028950" cy="463550"/>
          </a:xfrm>
          <a:prstGeom prst="rect">
            <a:avLst/>
          </a:prstGeom>
          <a:noFill/>
          <a:ln w="9525">
            <a:noFill/>
            <a:miter lim="800000"/>
            <a:headEnd/>
            <a:tailEnd/>
          </a:ln>
          <a:effectLst/>
        </p:spPr>
        <p:txBody>
          <a:bodyPr vert="horz" wrap="square" lIns="92985" tIns="46493" rIns="92985" bIns="46493" numCol="1" anchor="b" anchorCtr="0" compatLnSpc="1">
            <a:prstTxWarp prst="textNoShape">
              <a:avLst/>
            </a:prstTxWarp>
          </a:bodyPr>
          <a:lstStyle>
            <a:lvl1pPr algn="l" defTabSz="930275">
              <a:spcBef>
                <a:spcPct val="0"/>
              </a:spcBef>
              <a:buClr>
                <a:srgbClr val="000000"/>
              </a:buClr>
              <a:buFont typeface="Arial" pitchFamily="34" charset="0"/>
              <a:buNone/>
              <a:defRPr sz="1200">
                <a:latin typeface="Arial" pitchFamily="34" charset="0"/>
              </a:defRPr>
            </a:lvl1pPr>
          </a:lstStyle>
          <a:p>
            <a:pPr>
              <a:defRPr/>
            </a:pPr>
            <a:endParaRPr lang="en-US"/>
          </a:p>
        </p:txBody>
      </p:sp>
      <p:sp>
        <p:nvSpPr>
          <p:cNvPr id="115717" name="Rectangle 5"/>
          <p:cNvSpPr>
            <a:spLocks noGrp="1" noChangeArrowheads="1"/>
          </p:cNvSpPr>
          <p:nvPr>
            <p:ph type="sldNum" sz="quarter" idx="3"/>
          </p:nvPr>
        </p:nvSpPr>
        <p:spPr bwMode="auto">
          <a:xfrm>
            <a:off x="3962400" y="8818563"/>
            <a:ext cx="3028950" cy="463550"/>
          </a:xfrm>
          <a:prstGeom prst="rect">
            <a:avLst/>
          </a:prstGeom>
          <a:noFill/>
          <a:ln w="9525">
            <a:noFill/>
            <a:miter lim="800000"/>
            <a:headEnd/>
            <a:tailEnd/>
          </a:ln>
          <a:effectLst/>
        </p:spPr>
        <p:txBody>
          <a:bodyPr vert="horz" wrap="square" lIns="92985" tIns="46493" rIns="92985" bIns="46493" numCol="1" anchor="b" anchorCtr="0" compatLnSpc="1">
            <a:prstTxWarp prst="textNoShape">
              <a:avLst/>
            </a:prstTxWarp>
          </a:bodyPr>
          <a:lstStyle>
            <a:lvl1pPr algn="r" defTabSz="930275">
              <a:spcBef>
                <a:spcPct val="0"/>
              </a:spcBef>
              <a:buClr>
                <a:srgbClr val="000000"/>
              </a:buClr>
              <a:buFont typeface="Arial" pitchFamily="34" charset="0"/>
              <a:buNone/>
              <a:defRPr sz="1200">
                <a:latin typeface="Arial" pitchFamily="34" charset="0"/>
              </a:defRPr>
            </a:lvl1pPr>
          </a:lstStyle>
          <a:p>
            <a:pPr>
              <a:defRPr/>
            </a:pPr>
            <a:fld id="{D717211C-9F64-4B46-B00A-FE35130D9056}" type="slidenum">
              <a:rPr lang="ar-SA"/>
              <a:pPr>
                <a:defRPr/>
              </a:pPr>
              <a:t>‹#›</a:t>
            </a:fld>
            <a:endParaRPr lang="en-US"/>
          </a:p>
        </p:txBody>
      </p:sp>
    </p:spTree>
    <p:extLst>
      <p:ext uri="{BB962C8B-B14F-4D97-AF65-F5344CB8AC3E}">
        <p14:creationId xmlns:p14="http://schemas.microsoft.com/office/powerpoint/2010/main" val="3141001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Slide_Image_Placeholder"/>
          <p:cNvSpPr>
            <a:spLocks noGrp="1" noRot="1" noChangeAspect="1" noChangeArrowheads="1" noTextEdit="1"/>
          </p:cNvSpPr>
          <p:nvPr>
            <p:ph type="sldImg" idx="2"/>
          </p:nvPr>
        </p:nvSpPr>
        <p:spPr bwMode="auto">
          <a:xfrm>
            <a:off x="477838" y="463550"/>
            <a:ext cx="6035675" cy="4525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Notes_TextBox_Placeholder"/>
          <p:cNvSpPr>
            <a:spLocks noGrp="1" noChangeArrowheads="1"/>
          </p:cNvSpPr>
          <p:nvPr>
            <p:ph type="body" sz="quarter" idx="3"/>
          </p:nvPr>
        </p:nvSpPr>
        <p:spPr bwMode="auto">
          <a:xfrm>
            <a:off x="582613" y="5221288"/>
            <a:ext cx="5826125" cy="3467100"/>
          </a:xfrm>
          <a:prstGeom prst="rect">
            <a:avLst/>
          </a:prstGeom>
          <a:noFill/>
          <a:ln w="9525">
            <a:noFill/>
            <a:miter lim="800000"/>
            <a:headEnd/>
            <a:tailEnd/>
          </a:ln>
          <a:effectLst/>
        </p:spPr>
        <p:txBody>
          <a:bodyPr vert="horz" wrap="square" lIns="12915" tIns="12915" rIns="12915" bIns="1291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2772" name="Notes_Footer"/>
          <p:cNvSpPr>
            <a:spLocks noChangeArrowheads="1"/>
          </p:cNvSpPr>
          <p:nvPr/>
        </p:nvSpPr>
        <p:spPr bwMode="gray">
          <a:xfrm>
            <a:off x="647700" y="8894763"/>
            <a:ext cx="5838825" cy="180975"/>
          </a:xfrm>
          <a:prstGeom prst="rect">
            <a:avLst/>
          </a:prstGeom>
          <a:solidFill>
            <a:srgbClr val="FFFFFF"/>
          </a:solidFill>
          <a:ln w="9525">
            <a:solidFill>
              <a:srgbClr val="FFFFFF"/>
            </a:solidFill>
            <a:miter lim="800000"/>
            <a:headEnd/>
            <a:tailEnd/>
          </a:ln>
        </p:spPr>
        <p:txBody>
          <a:bodyPr wrap="none" lIns="92985" tIns="46493" rIns="92985" bIns="46493" anchor="ctr"/>
          <a:lstStyle/>
          <a:p>
            <a:pPr defTabSz="930275">
              <a:spcBef>
                <a:spcPct val="0"/>
              </a:spcBef>
              <a:buClrTx/>
              <a:buFontTx/>
              <a:buNone/>
            </a:pPr>
            <a:r>
              <a:rPr lang="en-US" sz="1100">
                <a:solidFill>
                  <a:srgbClr val="000000"/>
                </a:solidFill>
                <a:cs typeface="Arial" charset="0"/>
              </a:rPr>
              <a:t>Oracle Database 10</a:t>
            </a:r>
            <a:r>
              <a:rPr lang="en-US" sz="1100" i="1">
                <a:solidFill>
                  <a:srgbClr val="000000"/>
                </a:solidFill>
                <a:cs typeface="Arial" charset="0"/>
              </a:rPr>
              <a:t>g</a:t>
            </a:r>
            <a:r>
              <a:rPr lang="en-US" sz="1100">
                <a:solidFill>
                  <a:srgbClr val="000000"/>
                </a:solidFill>
                <a:cs typeface="Arial" charset="0"/>
              </a:rPr>
              <a:t>: SQL Fundamentals I</a:t>
            </a:r>
            <a:r>
              <a:rPr lang="en-US" sz="1100"/>
              <a:t>   5-</a:t>
            </a:r>
            <a:fld id="{2949E709-9E5F-4704-98F4-5040CAE8CB1C}" type="slidenum">
              <a:rPr lang="ar-SA" sz="1100"/>
              <a:pPr defTabSz="930275">
                <a:spcBef>
                  <a:spcPct val="0"/>
                </a:spcBef>
                <a:buClrTx/>
                <a:buFontTx/>
                <a:buNone/>
              </a:pPr>
              <a:t>‹#›</a:t>
            </a:fld>
            <a:endParaRPr lang="en-US" sz="1100"/>
          </a:p>
        </p:txBody>
      </p:sp>
    </p:spTree>
    <p:extLst>
      <p:ext uri="{BB962C8B-B14F-4D97-AF65-F5344CB8AC3E}">
        <p14:creationId xmlns:p14="http://schemas.microsoft.com/office/powerpoint/2010/main" val="3396182649"/>
      </p:ext>
    </p:extLst>
  </p:cSld>
  <p:clrMap bg1="lt1" tx1="dk1" bg2="lt2" tx2="dk2" accent1="accent1" accent2="accent2" accent3="accent3" accent4="accent4" accent5="accent5" accent6="accent6" hlink="hlink" folHlink="folHlink"/>
  <p:notesStyle>
    <a:lvl1pPr algn="l" defTabSz="457200" rtl="0" eaLnBrk="0" fontAlgn="base" hangingPunct="0">
      <a:spcBef>
        <a:spcPct val="50000"/>
      </a:spcBef>
      <a:spcAft>
        <a:spcPct val="0"/>
      </a:spcAft>
      <a:buSzPct val="100000"/>
      <a:buFont typeface="Arial" charset="0"/>
      <a:defRPr sz="1200" b="1" kern="1200">
        <a:solidFill>
          <a:schemeClr val="tx1"/>
        </a:solidFill>
        <a:latin typeface="Arial" pitchFamily="34" charset="0"/>
        <a:ea typeface="+mn-ea"/>
        <a:cs typeface="+mn-cs"/>
      </a:defRPr>
    </a:lvl1pPr>
    <a:lvl2pPr marL="114300" algn="l" defTabSz="457200" rtl="0" eaLnBrk="0" fontAlgn="base" hangingPunct="0">
      <a:spcBef>
        <a:spcPct val="25000"/>
      </a:spcBef>
      <a:spcAft>
        <a:spcPct val="0"/>
      </a:spcAft>
      <a:buSzPct val="100000"/>
      <a:buFont typeface="Times New Roman" pitchFamily="18" charset="0"/>
      <a:defRPr sz="1200" kern="1200">
        <a:solidFill>
          <a:srgbClr val="000000"/>
        </a:solidFill>
        <a:latin typeface="Times New Roman" pitchFamily="18" charset="0"/>
        <a:ea typeface="+mn-ea"/>
        <a:cs typeface="+mn-cs"/>
      </a:defRPr>
    </a:lvl2pPr>
    <a:lvl3pPr marL="457200" indent="-228600" algn="l" defTabSz="457200" rtl="0" eaLnBrk="0" fontAlgn="base" hangingPunct="0">
      <a:spcBef>
        <a:spcPct val="0"/>
      </a:spcBef>
      <a:spcAft>
        <a:spcPct val="0"/>
      </a:spcAft>
      <a:buSzPct val="100000"/>
      <a:buChar char="•"/>
      <a:defRPr sz="1200" kern="1200">
        <a:solidFill>
          <a:srgbClr val="000000"/>
        </a:solidFill>
        <a:latin typeface="Times New Roman" pitchFamily="18" charset="0"/>
        <a:ea typeface="+mn-ea"/>
        <a:cs typeface="+mn-cs"/>
      </a:defRPr>
    </a:lvl3pPr>
    <a:lvl4pPr marL="800100" indent="-228600" algn="l" defTabSz="457200" rtl="0" eaLnBrk="0" fontAlgn="base" hangingPunct="0">
      <a:spcBef>
        <a:spcPct val="0"/>
      </a:spcBef>
      <a:spcAft>
        <a:spcPct val="0"/>
      </a:spcAft>
      <a:buSzPct val="100000"/>
      <a:buFont typeface="Times New Roman" pitchFamily="18" charset="0"/>
      <a:buChar char="-"/>
      <a:defRPr sz="1200" kern="1200">
        <a:solidFill>
          <a:srgbClr val="000000"/>
        </a:solidFill>
        <a:latin typeface="Times New Roman" pitchFamily="18" charset="0"/>
        <a:ea typeface="+mn-ea"/>
        <a:cs typeface="+mn-cs"/>
      </a:defRPr>
    </a:lvl4pPr>
    <a:lvl5pPr marL="914400" algn="l" defTabSz="457200" rtl="0" eaLnBrk="0" fontAlgn="base" hangingPunct="0">
      <a:spcBef>
        <a:spcPct val="0"/>
      </a:spcBef>
      <a:spcAft>
        <a:spcPct val="0"/>
      </a:spcAft>
      <a:buSzPct val="100000"/>
      <a:buFont typeface="Courier New" pitchFamily="49" charset="0"/>
      <a:defRPr sz="1100" kern="1200">
        <a:solidFill>
          <a:srgbClr val="000000"/>
        </a:solidFill>
        <a:latin typeface="Courier New" pitchFamily="49" charset="0"/>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4"/>
          <p:cNvSpPr>
            <a:spLocks noGrp="1" noRot="1" noChangeAspect="1" noChangeArrowheads="1" noTextEdit="1"/>
          </p:cNvSpPr>
          <p:nvPr>
            <p:ph type="sldImg"/>
          </p:nvPr>
        </p:nvSpPr>
        <p:spPr>
          <a:ln/>
        </p:spPr>
      </p:sp>
      <p:sp>
        <p:nvSpPr>
          <p:cNvPr id="33795"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8"/>
          <p:cNvSpPr>
            <a:spLocks noGrp="1" noRot="1" noChangeAspect="1" noChangeArrowheads="1" noTextEdit="1"/>
          </p:cNvSpPr>
          <p:nvPr>
            <p:ph type="sldImg"/>
          </p:nvPr>
        </p:nvSpPr>
        <p:spPr>
          <a:ln/>
        </p:spPr>
      </p:sp>
      <p:sp>
        <p:nvSpPr>
          <p:cNvPr id="43011" name="Rectangle 1029"/>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Retrieving Records with Natural Joins</a:t>
            </a:r>
          </a:p>
          <a:p>
            <a:pPr lvl="1" eaLnBrk="1" hangingPunct="1"/>
            <a:r>
              <a:rPr lang="en-US" smtClean="0"/>
              <a:t>In the example in the slide, the </a:t>
            </a:r>
            <a:r>
              <a:rPr lang="en-US" smtClean="0">
                <a:latin typeface="Courier New" pitchFamily="49" charset="0"/>
              </a:rPr>
              <a:t>LOCATIONS</a:t>
            </a:r>
            <a:r>
              <a:rPr lang="en-US" smtClean="0"/>
              <a:t> table is joined to the </a:t>
            </a:r>
            <a:r>
              <a:rPr lang="en-US" smtClean="0">
                <a:latin typeface="Courier New" pitchFamily="49" charset="0"/>
              </a:rPr>
              <a:t>DEPARTMENT</a:t>
            </a:r>
            <a:r>
              <a:rPr lang="en-US" smtClean="0"/>
              <a:t> table by the </a:t>
            </a:r>
            <a:r>
              <a:rPr lang="en-US" smtClean="0">
                <a:latin typeface="Courier New" pitchFamily="49" charset="0"/>
              </a:rPr>
              <a:t>LOCATION_ID</a:t>
            </a:r>
            <a:r>
              <a:rPr lang="en-US" smtClean="0"/>
              <a:t> column, which is the only column of the same name in both tables. If other common columns were present, the join would have used them all.</a:t>
            </a:r>
          </a:p>
          <a:p>
            <a:pPr lvl="1" eaLnBrk="1" hangingPunct="1"/>
            <a:r>
              <a:rPr lang="en-US" b="1" smtClean="0"/>
              <a:t>Natural Joins with a </a:t>
            </a:r>
            <a:r>
              <a:rPr lang="en-US" b="1" smtClean="0">
                <a:latin typeface="Courier New" pitchFamily="49" charset="0"/>
              </a:rPr>
              <a:t>WHERE</a:t>
            </a:r>
            <a:r>
              <a:rPr lang="en-US" b="1" smtClean="0"/>
              <a:t> Clause</a:t>
            </a:r>
          </a:p>
          <a:p>
            <a:pPr lvl="1" eaLnBrk="1" hangingPunct="1">
              <a:spcBef>
                <a:spcPct val="0"/>
              </a:spcBef>
              <a:spcAft>
                <a:spcPct val="30000"/>
              </a:spcAft>
            </a:pPr>
            <a:r>
              <a:rPr lang="en-US" smtClean="0"/>
              <a:t>Additional restrictions on a natural join are implemented by using a </a:t>
            </a:r>
            <a:r>
              <a:rPr lang="en-US" smtClean="0">
                <a:latin typeface="Courier New" pitchFamily="49" charset="0"/>
              </a:rPr>
              <a:t>WHERE</a:t>
            </a:r>
            <a:r>
              <a:rPr lang="en-US" smtClean="0"/>
              <a:t> clause. The following example limits the rows of output to those with a department ID equal to 20 or 50:</a:t>
            </a:r>
          </a:p>
          <a:p>
            <a:pPr eaLnBrk="1" hangingPunct="1">
              <a:spcBef>
                <a:spcPct val="0"/>
              </a:spcBef>
            </a:pPr>
            <a:r>
              <a:rPr lang="en-US" sz="1100" b="0" smtClean="0">
                <a:solidFill>
                  <a:srgbClr val="000000"/>
                </a:solidFill>
                <a:latin typeface="Courier New" pitchFamily="49" charset="0"/>
              </a:rPr>
              <a:t>   SELECT  department_id, department_name,</a:t>
            </a:r>
          </a:p>
          <a:p>
            <a:pPr eaLnBrk="1" hangingPunct="1">
              <a:spcBef>
                <a:spcPct val="0"/>
              </a:spcBef>
            </a:pPr>
            <a:r>
              <a:rPr lang="en-US" sz="1100" b="0" smtClean="0">
                <a:solidFill>
                  <a:srgbClr val="000000"/>
                </a:solidFill>
                <a:latin typeface="Courier New" pitchFamily="49" charset="0"/>
              </a:rPr>
              <a:t>           location_id, city</a:t>
            </a:r>
          </a:p>
          <a:p>
            <a:pPr eaLnBrk="1" hangingPunct="1">
              <a:spcBef>
                <a:spcPct val="0"/>
              </a:spcBef>
            </a:pPr>
            <a:r>
              <a:rPr lang="en-US" sz="1100" b="0" smtClean="0">
                <a:solidFill>
                  <a:srgbClr val="000000"/>
                </a:solidFill>
                <a:latin typeface="Courier New" pitchFamily="49" charset="0"/>
              </a:rPr>
              <a:t>   FROM    departments</a:t>
            </a:r>
          </a:p>
          <a:p>
            <a:pPr eaLnBrk="1" hangingPunct="1">
              <a:spcBef>
                <a:spcPct val="0"/>
              </a:spcBef>
            </a:pPr>
            <a:r>
              <a:rPr lang="en-US" sz="1100" b="0" smtClean="0">
                <a:solidFill>
                  <a:srgbClr val="000000"/>
                </a:solidFill>
                <a:latin typeface="Courier New" pitchFamily="49" charset="0"/>
              </a:rPr>
              <a:t>   NATURAL JOIN locations</a:t>
            </a:r>
          </a:p>
          <a:p>
            <a:pPr eaLnBrk="1" hangingPunct="1">
              <a:spcBef>
                <a:spcPct val="0"/>
              </a:spcBef>
            </a:pPr>
            <a:r>
              <a:rPr lang="en-US" sz="1100" b="0" smtClean="0">
                <a:solidFill>
                  <a:srgbClr val="000000"/>
                </a:solidFill>
                <a:latin typeface="Courier New" pitchFamily="49" charset="0"/>
              </a:rPr>
              <a:t>   WHERE   department_id IN (20, 50);</a:t>
            </a:r>
            <a:endParaRPr lang="en-US" sz="1100" smtClean="0">
              <a:latin typeface="Courier New" pitchFamily="49"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30"/>
          <p:cNvSpPr>
            <a:spLocks noGrp="1" noRot="1" noChangeAspect="1" noChangeArrowheads="1" noTextEdit="1"/>
          </p:cNvSpPr>
          <p:nvPr>
            <p:ph type="sldImg"/>
          </p:nvPr>
        </p:nvSpPr>
        <p:spPr>
          <a:ln/>
        </p:spPr>
      </p:sp>
      <p:sp>
        <p:nvSpPr>
          <p:cNvPr id="44035" name="Rectangle 103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Courier New" pitchFamily="49" charset="0"/>
              </a:rPr>
              <a:t>USING</a:t>
            </a:r>
            <a:r>
              <a:rPr lang="en-US" smtClean="0">
                <a:latin typeface="Arial" charset="0"/>
              </a:rPr>
              <a:t> Clause</a:t>
            </a:r>
          </a:p>
          <a:p>
            <a:pPr lvl="1" eaLnBrk="1" hangingPunct="1"/>
            <a:r>
              <a:rPr lang="en-US" smtClean="0">
                <a:solidFill>
                  <a:schemeClr val="tx1"/>
                </a:solidFill>
              </a:rPr>
              <a:t>Natural joins</a:t>
            </a:r>
            <a:r>
              <a:rPr lang="en-US" smtClean="0"/>
              <a:t> use all columns with matching names and data types to join the tables. The </a:t>
            </a:r>
            <a:r>
              <a:rPr lang="en-US" smtClean="0">
                <a:solidFill>
                  <a:schemeClr val="tx1"/>
                </a:solidFill>
                <a:latin typeface="Courier New" pitchFamily="49" charset="0"/>
              </a:rPr>
              <a:t>USING</a:t>
            </a:r>
            <a:r>
              <a:rPr lang="en-US" smtClean="0">
                <a:solidFill>
                  <a:schemeClr val="tx1"/>
                </a:solidFill>
              </a:rPr>
              <a:t> clause</a:t>
            </a:r>
            <a:r>
              <a:rPr lang="en-US" smtClean="0"/>
              <a:t> can be used to specify only those columns that should be used for an equijoin. The columns that are referenced in the </a:t>
            </a:r>
            <a:r>
              <a:rPr lang="en-US" smtClean="0">
                <a:latin typeface="Courier New" pitchFamily="49" charset="0"/>
              </a:rPr>
              <a:t>USING</a:t>
            </a:r>
            <a:r>
              <a:rPr lang="en-US" smtClean="0"/>
              <a:t> clause should not have a qualifier (table name or alias) anywhere in the SQL statement. </a:t>
            </a:r>
          </a:p>
          <a:p>
            <a:pPr lvl="1" eaLnBrk="1" hangingPunct="1"/>
            <a:r>
              <a:rPr lang="en-US" smtClean="0"/>
              <a:t>For example, the following statement is valid:</a:t>
            </a:r>
          </a:p>
          <a:p>
            <a:pPr lvl="2" eaLnBrk="1" hangingPunct="1">
              <a:buFontTx/>
              <a:buNone/>
            </a:pPr>
            <a:r>
              <a:rPr lang="en-US" sz="1100" smtClean="0">
                <a:latin typeface="Courier New" pitchFamily="49" charset="0"/>
              </a:rPr>
              <a:t>SELECT l.city, d.department_name</a:t>
            </a:r>
          </a:p>
          <a:p>
            <a:pPr lvl="2" eaLnBrk="1" hangingPunct="1">
              <a:buFontTx/>
              <a:buNone/>
            </a:pPr>
            <a:r>
              <a:rPr lang="en-US" sz="1100" smtClean="0">
                <a:latin typeface="Courier New" pitchFamily="49" charset="0"/>
              </a:rPr>
              <a:t>FROM   locations l JOIN departments d USING (location_id)</a:t>
            </a:r>
          </a:p>
          <a:p>
            <a:pPr lvl="2" eaLnBrk="1" hangingPunct="1">
              <a:buFontTx/>
              <a:buNone/>
            </a:pPr>
            <a:r>
              <a:rPr lang="en-US" sz="1100" smtClean="0">
                <a:latin typeface="Courier New" pitchFamily="49" charset="0"/>
              </a:rPr>
              <a:t>WHERE  location_id = 1400;</a:t>
            </a:r>
          </a:p>
          <a:p>
            <a:pPr lvl="1" eaLnBrk="1" hangingPunct="1"/>
            <a:r>
              <a:rPr lang="en-US" smtClean="0"/>
              <a:t>The following statement is invalid because the </a:t>
            </a:r>
            <a:r>
              <a:rPr lang="en-US" smtClean="0">
                <a:latin typeface="Courier New" pitchFamily="49" charset="0"/>
              </a:rPr>
              <a:t>LOCATION_ID</a:t>
            </a:r>
            <a:r>
              <a:rPr lang="en-US" smtClean="0"/>
              <a:t> is qualified in the </a:t>
            </a:r>
            <a:r>
              <a:rPr lang="en-US" smtClean="0">
                <a:latin typeface="Courier New" pitchFamily="49" charset="0"/>
              </a:rPr>
              <a:t>WHERE</a:t>
            </a:r>
            <a:r>
              <a:rPr lang="en-US" smtClean="0"/>
              <a:t> clause:</a:t>
            </a:r>
          </a:p>
          <a:p>
            <a:pPr lvl="2" eaLnBrk="1" hangingPunct="1">
              <a:buFontTx/>
              <a:buNone/>
            </a:pPr>
            <a:r>
              <a:rPr lang="en-US" sz="1100" smtClean="0">
                <a:latin typeface="Courier New" pitchFamily="49" charset="0"/>
              </a:rPr>
              <a:t>SELECT l.city, d.department_name</a:t>
            </a:r>
          </a:p>
          <a:p>
            <a:pPr lvl="2" eaLnBrk="1" hangingPunct="1">
              <a:buFontTx/>
              <a:buNone/>
            </a:pPr>
            <a:r>
              <a:rPr lang="en-US" sz="1100" smtClean="0">
                <a:latin typeface="Courier New" pitchFamily="49" charset="0"/>
              </a:rPr>
              <a:t>FROM locations l JOIN departments d USING (location_id)</a:t>
            </a:r>
          </a:p>
          <a:p>
            <a:pPr lvl="2" eaLnBrk="1" hangingPunct="1">
              <a:buFontTx/>
              <a:buNone/>
            </a:pPr>
            <a:r>
              <a:rPr lang="en-US" sz="1100" smtClean="0">
                <a:latin typeface="Courier New" pitchFamily="49" charset="0"/>
              </a:rPr>
              <a:t>WHERE d.location_id = 1400;</a:t>
            </a:r>
          </a:p>
          <a:p>
            <a:pPr lvl="2" eaLnBrk="1" hangingPunct="1">
              <a:buFontTx/>
              <a:buNone/>
            </a:pPr>
            <a:r>
              <a:rPr lang="en-US" sz="1100" smtClean="0">
                <a:latin typeface="Courier New" pitchFamily="49" charset="0"/>
              </a:rPr>
              <a:t>ORA-25154: column part of USING clause cannot have qualifier</a:t>
            </a:r>
          </a:p>
          <a:p>
            <a:pPr lvl="1" eaLnBrk="1" hangingPunct="1"/>
            <a:r>
              <a:rPr lang="en-US" smtClean="0"/>
              <a:t>The same restriction also applies to </a:t>
            </a:r>
            <a:r>
              <a:rPr lang="en-US" smtClean="0">
                <a:latin typeface="Courier New" pitchFamily="49" charset="0"/>
              </a:rPr>
              <a:t>NATURAL</a:t>
            </a:r>
            <a:r>
              <a:rPr lang="en-US" smtClean="0"/>
              <a:t> joins. Therefore, columns that have the same name in both tables must be used without any qualifiers.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Grp="1" noRot="1" noChangeAspect="1" noChangeArrowheads="1" noTextEdit="1"/>
          </p:cNvSpPr>
          <p:nvPr>
            <p:ph type="sldImg"/>
          </p:nvPr>
        </p:nvSpPr>
        <p:spPr>
          <a:ln/>
        </p:spPr>
      </p:sp>
      <p:sp>
        <p:nvSpPr>
          <p:cNvPr id="45059" name="Rectangle 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Retrieving Records with the </a:t>
            </a:r>
            <a:r>
              <a:rPr lang="en-US" smtClean="0">
                <a:latin typeface="Courier New" pitchFamily="49" charset="0"/>
              </a:rPr>
              <a:t>USING</a:t>
            </a:r>
            <a:r>
              <a:rPr lang="en-US" smtClean="0">
                <a:latin typeface="Arial" charset="0"/>
              </a:rPr>
              <a:t> Clause</a:t>
            </a:r>
          </a:p>
          <a:p>
            <a:pPr lvl="1" eaLnBrk="1" hangingPunct="1"/>
            <a:r>
              <a:rPr lang="en-US" smtClean="0"/>
              <a:t>The slide example joins the </a:t>
            </a:r>
            <a:r>
              <a:rPr lang="en-US" smtClean="0">
                <a:latin typeface="Courier New" pitchFamily="49" charset="0"/>
              </a:rPr>
              <a:t>DEPARTMENT_ID</a:t>
            </a:r>
            <a:r>
              <a:rPr lang="en-US" smtClean="0"/>
              <a:t> column in the </a:t>
            </a:r>
            <a:r>
              <a:rPr lang="en-US" smtClean="0">
                <a:latin typeface="Courier New" pitchFamily="49" charset="0"/>
              </a:rPr>
              <a:t>EMPLOYEES</a:t>
            </a:r>
            <a:r>
              <a:rPr lang="en-US" smtClean="0"/>
              <a:t> and </a:t>
            </a:r>
            <a:r>
              <a:rPr lang="en-US" smtClean="0">
                <a:latin typeface="Courier New" pitchFamily="49" charset="0"/>
              </a:rPr>
              <a:t>DEPARTMENTS</a:t>
            </a:r>
            <a:r>
              <a:rPr lang="en-US" smtClean="0"/>
              <a:t> tables, and thus shows the location where an employee works.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3957638" y="-1588"/>
            <a:ext cx="3033712"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ar-SA"/>
          </a:p>
        </p:txBody>
      </p:sp>
      <p:sp>
        <p:nvSpPr>
          <p:cNvPr id="46083" name="Rectangle 3"/>
          <p:cNvSpPr>
            <a:spLocks noChangeArrowheads="1"/>
          </p:cNvSpPr>
          <p:nvPr/>
        </p:nvSpPr>
        <p:spPr bwMode="auto">
          <a:xfrm>
            <a:off x="-1588" y="-1588"/>
            <a:ext cx="3030538"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ar-SA"/>
          </a:p>
        </p:txBody>
      </p:sp>
      <p:sp>
        <p:nvSpPr>
          <p:cNvPr id="46084" name="Rectangle 6"/>
          <p:cNvSpPr>
            <a:spLocks noGrp="1" noRot="1" noChangeAspect="1" noChangeArrowheads="1" noTextEdit="1"/>
          </p:cNvSpPr>
          <p:nvPr>
            <p:ph type="sldImg"/>
          </p:nvPr>
        </p:nvSpPr>
        <p:spPr>
          <a:ln/>
        </p:spPr>
      </p:sp>
      <p:sp>
        <p:nvSpPr>
          <p:cNvPr id="46085" name="Rectangle 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mtClean="0">
                <a:latin typeface="Arial" charset="0"/>
              </a:rPr>
              <a:t>Qualifying Ambiguous Column Names</a:t>
            </a:r>
            <a:endParaRPr lang="en-US" smtClean="0">
              <a:latin typeface="Times" pitchFamily="18" charset="0"/>
            </a:endParaRPr>
          </a:p>
          <a:p>
            <a:pPr lvl="1" eaLnBrk="1" hangingPunct="1"/>
            <a:r>
              <a:rPr lang="en-US" smtClean="0"/>
              <a:t>You need to qualify the names of the columns with the table name to avoid ambiguity. Without the </a:t>
            </a:r>
            <a:r>
              <a:rPr lang="en-US" smtClean="0">
                <a:solidFill>
                  <a:schemeClr val="tx1"/>
                </a:solidFill>
              </a:rPr>
              <a:t>table prefixes</a:t>
            </a:r>
            <a:r>
              <a:rPr lang="en-US" smtClean="0"/>
              <a:t>, the </a:t>
            </a:r>
            <a:r>
              <a:rPr lang="en-US" smtClean="0">
                <a:latin typeface="Courier New" pitchFamily="49" charset="0"/>
              </a:rPr>
              <a:t>DEPARTMENT_ID</a:t>
            </a:r>
            <a:r>
              <a:rPr lang="en-US" smtClean="0"/>
              <a:t> column in the </a:t>
            </a:r>
            <a:r>
              <a:rPr lang="en-US" smtClean="0">
                <a:latin typeface="Courier New" pitchFamily="49" charset="0"/>
              </a:rPr>
              <a:t>SELECT</a:t>
            </a:r>
            <a:r>
              <a:rPr lang="en-US" smtClean="0"/>
              <a:t> list could be from either the </a:t>
            </a:r>
            <a:r>
              <a:rPr lang="en-US" smtClean="0">
                <a:latin typeface="Courier New" pitchFamily="49" charset="0"/>
              </a:rPr>
              <a:t>DEPARTMENTS</a:t>
            </a:r>
            <a:r>
              <a:rPr lang="en-US" smtClean="0"/>
              <a:t> table or the </a:t>
            </a:r>
            <a:r>
              <a:rPr lang="en-US" smtClean="0">
                <a:latin typeface="Courier New" pitchFamily="49" charset="0"/>
              </a:rPr>
              <a:t>EMPLOYEES</a:t>
            </a:r>
            <a:r>
              <a:rPr lang="en-US" smtClean="0"/>
              <a:t> table. It is necessary to add the table prefix to execute your query:</a:t>
            </a:r>
          </a:p>
          <a:p>
            <a:pPr lvl="2">
              <a:buSzTx/>
              <a:buFontTx/>
              <a:buNone/>
            </a:pPr>
            <a:r>
              <a:rPr lang="en-US" sz="1100" smtClean="0">
                <a:latin typeface="Courier New" pitchFamily="49" charset="0"/>
              </a:rPr>
              <a:t>SELECT employees.employee_id, employees.last_name, </a:t>
            </a:r>
          </a:p>
          <a:p>
            <a:pPr lvl="2">
              <a:buSzTx/>
              <a:buFontTx/>
              <a:buNone/>
            </a:pPr>
            <a:r>
              <a:rPr lang="en-US" sz="1100" smtClean="0">
                <a:latin typeface="Courier New" pitchFamily="49" charset="0"/>
              </a:rPr>
              <a:t>       departments.department_id, departments.location_id</a:t>
            </a:r>
          </a:p>
          <a:p>
            <a:pPr lvl="2">
              <a:buSzTx/>
              <a:buFontTx/>
              <a:buNone/>
            </a:pPr>
            <a:r>
              <a:rPr lang="en-US" sz="1100" smtClean="0">
                <a:latin typeface="Courier New" pitchFamily="49" charset="0"/>
              </a:rPr>
              <a:t>FROM   employees JOIN departments</a:t>
            </a:r>
          </a:p>
          <a:p>
            <a:pPr lvl="2">
              <a:buSzTx/>
              <a:buFontTx/>
              <a:buNone/>
            </a:pPr>
            <a:r>
              <a:rPr lang="en-US" sz="1100" smtClean="0">
                <a:latin typeface="Courier New" pitchFamily="49" charset="0"/>
              </a:rPr>
              <a:t>ON     employees.department_id = departments.department_id;</a:t>
            </a:r>
          </a:p>
          <a:p>
            <a:pPr lvl="1" eaLnBrk="1" hangingPunct="1"/>
            <a:r>
              <a:rPr lang="en-US" smtClean="0"/>
              <a:t>If there are no common column names between the two tables, there is no need to qualify the columns. However, using the table prefix improves performance, because you tell the Oracle server exactly where to find the columns.</a:t>
            </a:r>
          </a:p>
          <a:p>
            <a:pPr lvl="1" eaLnBrk="1" hangingPunct="1"/>
            <a:r>
              <a:rPr lang="en-US" b="1" smtClean="0"/>
              <a:t>Note:</a:t>
            </a:r>
            <a:r>
              <a:rPr lang="en-US" smtClean="0"/>
              <a:t> When joining with the </a:t>
            </a:r>
            <a:r>
              <a:rPr lang="en-US" smtClean="0">
                <a:latin typeface="Courier New" pitchFamily="49" charset="0"/>
              </a:rPr>
              <a:t>USING</a:t>
            </a:r>
            <a:r>
              <a:rPr lang="en-US" smtClean="0"/>
              <a:t> clause, you cannot qualify a column that is used in the </a:t>
            </a:r>
            <a:r>
              <a:rPr lang="en-US" smtClean="0">
                <a:latin typeface="Courier New" pitchFamily="49" charset="0"/>
              </a:rPr>
              <a:t>USING</a:t>
            </a:r>
            <a:r>
              <a:rPr lang="en-US" smtClean="0"/>
              <a:t> clause itself. Furthermore, if that column is used anywhere in the SQL statement, you cannot alias it.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Rot="1" noChangeAspect="1" noChangeArrowheads="1" noTextEdit="1"/>
          </p:cNvSpPr>
          <p:nvPr>
            <p:ph type="sldImg"/>
          </p:nvPr>
        </p:nvSpPr>
        <p:spPr>
          <a:ln/>
        </p:spPr>
      </p:sp>
      <p:sp>
        <p:nvSpPr>
          <p:cNvPr id="47107"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Using Table Aliases</a:t>
            </a:r>
          </a:p>
          <a:p>
            <a:pPr lvl="1" eaLnBrk="1" hangingPunct="1"/>
            <a:r>
              <a:rPr lang="en-US" smtClean="0"/>
              <a:t>Qualifying column names with table names can be very time consuming, particularly if table names are lengthy. You can use </a:t>
            </a:r>
            <a:r>
              <a:rPr lang="en-US" i="1" smtClean="0"/>
              <a:t>table aliases</a:t>
            </a:r>
            <a:r>
              <a:rPr lang="en-US" smtClean="0"/>
              <a:t> instead of table names. Just as a column alias gives a column another name, a table alias gives a table another name. Table aliases help to keep SQL code smaller, therefore using less memory.</a:t>
            </a:r>
          </a:p>
          <a:p>
            <a:pPr lvl="1" eaLnBrk="1" hangingPunct="1"/>
            <a:r>
              <a:rPr lang="en-US" smtClean="0"/>
              <a:t>Notice how </a:t>
            </a:r>
            <a:r>
              <a:rPr lang="en-US" smtClean="0">
                <a:solidFill>
                  <a:schemeClr val="tx1"/>
                </a:solidFill>
              </a:rPr>
              <a:t>table aliases</a:t>
            </a:r>
            <a:r>
              <a:rPr lang="en-US" smtClean="0"/>
              <a:t> are identified in the </a:t>
            </a:r>
            <a:r>
              <a:rPr lang="en-US" smtClean="0">
                <a:latin typeface="Courier New" pitchFamily="49" charset="0"/>
              </a:rPr>
              <a:t>FROM</a:t>
            </a:r>
            <a:r>
              <a:rPr lang="en-US" smtClean="0"/>
              <a:t> clause in the example. The table name is specified in full, followed by a space and then the table alias. The </a:t>
            </a:r>
            <a:r>
              <a:rPr lang="en-US" smtClean="0">
                <a:latin typeface="Courier New" pitchFamily="49" charset="0"/>
              </a:rPr>
              <a:t>EMPLOYEES</a:t>
            </a:r>
            <a:r>
              <a:rPr lang="en-US" smtClean="0"/>
              <a:t> table has been given an alias of </a:t>
            </a:r>
            <a:r>
              <a:rPr lang="en-US" smtClean="0">
                <a:latin typeface="Courier New" pitchFamily="49" charset="0"/>
              </a:rPr>
              <a:t>e</a:t>
            </a:r>
            <a:r>
              <a:rPr lang="en-US" smtClean="0"/>
              <a:t>, and the </a:t>
            </a:r>
            <a:r>
              <a:rPr lang="en-US" smtClean="0">
                <a:latin typeface="Courier New" pitchFamily="49" charset="0"/>
              </a:rPr>
              <a:t>DEPARTMENTS</a:t>
            </a:r>
            <a:r>
              <a:rPr lang="en-US" smtClean="0"/>
              <a:t> table has an alias of </a:t>
            </a:r>
            <a:r>
              <a:rPr lang="en-US" smtClean="0">
                <a:latin typeface="Courier New" pitchFamily="49" charset="0"/>
              </a:rPr>
              <a:t>d</a:t>
            </a:r>
            <a:r>
              <a:rPr lang="en-US" smtClean="0"/>
              <a:t>.</a:t>
            </a:r>
          </a:p>
          <a:p>
            <a:pPr lvl="1" eaLnBrk="1" hangingPunct="1"/>
            <a:r>
              <a:rPr lang="en-US" b="1" smtClean="0"/>
              <a:t>Guidelines</a:t>
            </a:r>
          </a:p>
          <a:p>
            <a:pPr lvl="2" eaLnBrk="1" hangingPunct="1"/>
            <a:r>
              <a:rPr lang="en-US" smtClean="0"/>
              <a:t>Table aliases can be up to 30 characters in length, but shorter aliases are better than longer ones.</a:t>
            </a:r>
          </a:p>
          <a:p>
            <a:pPr lvl="2" eaLnBrk="1" hangingPunct="1"/>
            <a:r>
              <a:rPr lang="en-US" smtClean="0"/>
              <a:t>If a table alias is used for a particular table name in the </a:t>
            </a:r>
            <a:r>
              <a:rPr lang="en-US" smtClean="0">
                <a:latin typeface="Courier New" pitchFamily="49" charset="0"/>
              </a:rPr>
              <a:t>FROM</a:t>
            </a:r>
            <a:r>
              <a:rPr lang="en-US" smtClean="0"/>
              <a:t> clause, then that table alias must be substituted for the table name throughout the </a:t>
            </a:r>
            <a:r>
              <a:rPr lang="en-US" smtClean="0">
                <a:latin typeface="Courier New" pitchFamily="49" charset="0"/>
              </a:rPr>
              <a:t>SELECT</a:t>
            </a:r>
            <a:r>
              <a:rPr lang="en-US" smtClean="0"/>
              <a:t> statement.</a:t>
            </a:r>
          </a:p>
          <a:p>
            <a:pPr lvl="2" eaLnBrk="1" hangingPunct="1"/>
            <a:r>
              <a:rPr lang="en-US" smtClean="0"/>
              <a:t>Table aliases should be meaningful.</a:t>
            </a:r>
          </a:p>
          <a:p>
            <a:pPr lvl="2" eaLnBrk="1" hangingPunct="1"/>
            <a:r>
              <a:rPr lang="en-US" smtClean="0"/>
              <a:t>The table alias is valid for only the current </a:t>
            </a:r>
            <a:r>
              <a:rPr lang="en-US" smtClean="0">
                <a:latin typeface="Courier New" pitchFamily="49" charset="0"/>
              </a:rPr>
              <a:t>SELECT</a:t>
            </a:r>
            <a:r>
              <a:rPr lang="en-US" smtClean="0"/>
              <a:t> statement.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Rot="1" noChangeAspect="1" noChangeArrowheads="1" noTextEdit="1"/>
          </p:cNvSpPr>
          <p:nvPr>
            <p:ph type="sldImg"/>
          </p:nvPr>
        </p:nvSpPr>
        <p:spPr>
          <a:ln/>
        </p:spPr>
      </p:sp>
      <p:sp>
        <p:nvSpPr>
          <p:cNvPr id="48131"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Courier New" pitchFamily="49" charset="0"/>
              </a:rPr>
              <a:t>ON</a:t>
            </a:r>
            <a:r>
              <a:rPr lang="en-US" smtClean="0">
                <a:latin typeface="Arial" charset="0"/>
              </a:rPr>
              <a:t> Clause </a:t>
            </a:r>
          </a:p>
          <a:p>
            <a:pPr lvl="1" eaLnBrk="1" hangingPunct="1"/>
            <a:r>
              <a:rPr lang="en-US" smtClean="0"/>
              <a:t>Use the </a:t>
            </a:r>
            <a:r>
              <a:rPr lang="en-US" smtClean="0">
                <a:solidFill>
                  <a:schemeClr val="tx1"/>
                </a:solidFill>
                <a:latin typeface="Courier New" pitchFamily="49" charset="0"/>
              </a:rPr>
              <a:t>ON</a:t>
            </a:r>
            <a:r>
              <a:rPr lang="en-US" smtClean="0">
                <a:solidFill>
                  <a:schemeClr val="tx1"/>
                </a:solidFill>
              </a:rPr>
              <a:t> clause</a:t>
            </a:r>
            <a:r>
              <a:rPr lang="en-US" smtClean="0"/>
              <a:t> to specify a join condition. This lets you specify join conditions separate from any search or filter conditions in the </a:t>
            </a:r>
            <a:r>
              <a:rPr lang="en-US" smtClean="0">
                <a:latin typeface="Courier New" pitchFamily="49" charset="0"/>
              </a:rPr>
              <a:t>WHERE</a:t>
            </a:r>
            <a:r>
              <a:rPr lang="en-US" smtClean="0"/>
              <a:t> clause.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Rot="1" noChangeAspect="1" noChangeArrowheads="1" noTextEdit="1"/>
          </p:cNvSpPr>
          <p:nvPr>
            <p:ph type="sldImg"/>
          </p:nvPr>
        </p:nvSpPr>
        <p:spPr>
          <a:ln/>
        </p:spPr>
      </p:sp>
      <p:sp>
        <p:nvSpPr>
          <p:cNvPr id="49155" name="Rectangle 8"/>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Creating Joins with the </a:t>
            </a:r>
            <a:r>
              <a:rPr lang="en-US" smtClean="0">
                <a:latin typeface="Courier New" pitchFamily="49" charset="0"/>
              </a:rPr>
              <a:t>ON</a:t>
            </a:r>
            <a:r>
              <a:rPr lang="en-US" smtClean="0">
                <a:latin typeface="Arial" charset="0"/>
              </a:rPr>
              <a:t> Clause</a:t>
            </a:r>
          </a:p>
          <a:p>
            <a:pPr lvl="1" eaLnBrk="1" hangingPunct="1"/>
            <a:r>
              <a:rPr lang="en-US" smtClean="0"/>
              <a:t>In this example, the </a:t>
            </a:r>
            <a:r>
              <a:rPr lang="en-US" smtClean="0">
                <a:latin typeface="Courier New" pitchFamily="49" charset="0"/>
              </a:rPr>
              <a:t>DEPARTMENT_ID</a:t>
            </a:r>
            <a:r>
              <a:rPr lang="en-US" smtClean="0"/>
              <a:t> columns in the </a:t>
            </a:r>
            <a:r>
              <a:rPr lang="en-US" smtClean="0">
                <a:latin typeface="Courier New" pitchFamily="49" charset="0"/>
              </a:rPr>
              <a:t>EMPLOYEES</a:t>
            </a:r>
            <a:r>
              <a:rPr lang="en-US" smtClean="0"/>
              <a:t> and </a:t>
            </a:r>
            <a:r>
              <a:rPr lang="en-US" smtClean="0">
                <a:latin typeface="Courier New" pitchFamily="49" charset="0"/>
              </a:rPr>
              <a:t>DEPARTMENTS</a:t>
            </a:r>
            <a:r>
              <a:rPr lang="en-US" smtClean="0"/>
              <a:t> table are joined using the </a:t>
            </a:r>
            <a:r>
              <a:rPr lang="en-US" smtClean="0">
                <a:latin typeface="Courier New" pitchFamily="49" charset="0"/>
              </a:rPr>
              <a:t>ON</a:t>
            </a:r>
            <a:r>
              <a:rPr lang="en-US" smtClean="0"/>
              <a:t> clause. Wherever a department ID in the </a:t>
            </a:r>
            <a:r>
              <a:rPr lang="en-US" smtClean="0">
                <a:latin typeface="Courier New" pitchFamily="49" charset="0"/>
              </a:rPr>
              <a:t>EMPLOYEES</a:t>
            </a:r>
            <a:r>
              <a:rPr lang="en-US" smtClean="0"/>
              <a:t> table equals a department ID in the </a:t>
            </a:r>
            <a:r>
              <a:rPr lang="en-US" smtClean="0">
                <a:latin typeface="Courier New" pitchFamily="49" charset="0"/>
              </a:rPr>
              <a:t>DEPARTMENTS</a:t>
            </a:r>
            <a:r>
              <a:rPr lang="en-US" smtClean="0"/>
              <a:t> table, the row is returned.</a:t>
            </a:r>
          </a:p>
          <a:p>
            <a:pPr lvl="1" eaLnBrk="1" hangingPunct="1"/>
            <a:r>
              <a:rPr lang="en-US" smtClean="0"/>
              <a:t>You can also use the ON clause to join columns that have different names.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Rot="1" noChangeAspect="1" noChangeArrowheads="1" noTextEdit="1"/>
          </p:cNvSpPr>
          <p:nvPr>
            <p:ph type="sldImg"/>
          </p:nvPr>
        </p:nvSpPr>
        <p:spPr>
          <a:ln/>
        </p:spPr>
      </p:sp>
      <p:sp>
        <p:nvSpPr>
          <p:cNvPr id="50179" name="Rectangle 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Joining a Table to Itself</a:t>
            </a:r>
          </a:p>
          <a:p>
            <a:pPr lvl="1" eaLnBrk="1" hangingPunct="1"/>
            <a:r>
              <a:rPr lang="en-US" smtClean="0"/>
              <a:t>Sometimes you need to join a table to itself. To find the name of each employee’s manager, you need to join the </a:t>
            </a:r>
            <a:r>
              <a:rPr lang="en-US" smtClean="0">
                <a:latin typeface="Courier New" pitchFamily="49" charset="0"/>
              </a:rPr>
              <a:t>EMPLOYEES</a:t>
            </a:r>
            <a:r>
              <a:rPr lang="en-US" smtClean="0"/>
              <a:t> table to itself, or perform a self join. For example, to find the name of Lorentz’s manager, you need to: </a:t>
            </a:r>
          </a:p>
          <a:p>
            <a:pPr lvl="2" eaLnBrk="1" hangingPunct="1"/>
            <a:r>
              <a:rPr lang="en-US" smtClean="0"/>
              <a:t>Find Lorentz in the </a:t>
            </a:r>
            <a:r>
              <a:rPr lang="en-US" smtClean="0">
                <a:latin typeface="Courier New" pitchFamily="49" charset="0"/>
              </a:rPr>
              <a:t>EMPLOYEES</a:t>
            </a:r>
            <a:r>
              <a:rPr lang="en-US" smtClean="0"/>
              <a:t> table by looking at the </a:t>
            </a:r>
            <a:r>
              <a:rPr lang="en-US" smtClean="0">
                <a:latin typeface="Courier New" pitchFamily="49" charset="0"/>
              </a:rPr>
              <a:t>LAST_NAME</a:t>
            </a:r>
            <a:r>
              <a:rPr lang="en-US" smtClean="0"/>
              <a:t> column. </a:t>
            </a:r>
          </a:p>
          <a:p>
            <a:pPr lvl="2" eaLnBrk="1" hangingPunct="1"/>
            <a:r>
              <a:rPr lang="en-US" smtClean="0"/>
              <a:t>Find the manager number for Lorentz by looking at the </a:t>
            </a:r>
            <a:r>
              <a:rPr lang="en-US" smtClean="0">
                <a:latin typeface="Courier New" pitchFamily="49" charset="0"/>
              </a:rPr>
              <a:t>MANAGER_ID</a:t>
            </a:r>
            <a:r>
              <a:rPr lang="en-US" smtClean="0"/>
              <a:t> column. Lorentz’s manager number is 103. </a:t>
            </a:r>
          </a:p>
          <a:p>
            <a:pPr lvl="2" eaLnBrk="1" hangingPunct="1"/>
            <a:r>
              <a:rPr lang="en-US" smtClean="0"/>
              <a:t>Find the name of the manager with </a:t>
            </a:r>
            <a:r>
              <a:rPr lang="en-US" smtClean="0">
                <a:latin typeface="Courier New" pitchFamily="49" charset="0"/>
              </a:rPr>
              <a:t>EMPLOYEE_ID</a:t>
            </a:r>
            <a:r>
              <a:rPr lang="en-US" smtClean="0"/>
              <a:t> 103 by looking at the </a:t>
            </a:r>
            <a:r>
              <a:rPr lang="en-US" smtClean="0">
                <a:latin typeface="Courier New" pitchFamily="49" charset="0"/>
              </a:rPr>
              <a:t>LAST_NAME</a:t>
            </a:r>
            <a:r>
              <a:rPr lang="en-US" smtClean="0"/>
              <a:t> column. Hunold’s employee number is 103, so Hunold is Lorentz’s manager. </a:t>
            </a:r>
          </a:p>
          <a:p>
            <a:pPr lvl="1" eaLnBrk="1" hangingPunct="1"/>
            <a:r>
              <a:rPr lang="en-US" smtClean="0"/>
              <a:t>In this process, you look in the table twice. The first time you look in the table to find Lorentz in the </a:t>
            </a:r>
            <a:r>
              <a:rPr lang="en-US" smtClean="0">
                <a:latin typeface="Courier New" pitchFamily="49" charset="0"/>
              </a:rPr>
              <a:t>LAST_NAME</a:t>
            </a:r>
            <a:r>
              <a:rPr lang="en-US" smtClean="0"/>
              <a:t> column and </a:t>
            </a:r>
            <a:r>
              <a:rPr lang="en-US" smtClean="0">
                <a:latin typeface="Courier New" pitchFamily="49" charset="0"/>
              </a:rPr>
              <a:t>MANAGER_ID</a:t>
            </a:r>
            <a:r>
              <a:rPr lang="en-US" smtClean="0"/>
              <a:t> value of 103. The second time you look in the </a:t>
            </a:r>
            <a:r>
              <a:rPr lang="en-US" smtClean="0">
                <a:latin typeface="Courier New" pitchFamily="49" charset="0"/>
              </a:rPr>
              <a:t>EMPLOYEE_ID</a:t>
            </a:r>
            <a:r>
              <a:rPr lang="en-US" smtClean="0"/>
              <a:t> column to find 103 and the </a:t>
            </a:r>
            <a:r>
              <a:rPr lang="en-US" smtClean="0">
                <a:latin typeface="Courier New" pitchFamily="49" charset="0"/>
              </a:rPr>
              <a:t>LAST_NAME</a:t>
            </a:r>
            <a:r>
              <a:rPr lang="en-US" smtClean="0"/>
              <a:t> column to find Hunold.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Joining a Table to Itself (continued)</a:t>
            </a:r>
          </a:p>
          <a:p>
            <a:pPr lvl="1" eaLnBrk="1" hangingPunct="1"/>
            <a:r>
              <a:rPr lang="en-US" smtClean="0"/>
              <a:t>The </a:t>
            </a:r>
            <a:r>
              <a:rPr lang="en-US" smtClean="0">
                <a:solidFill>
                  <a:schemeClr val="tx1"/>
                </a:solidFill>
                <a:latin typeface="Courier New" pitchFamily="49" charset="0"/>
              </a:rPr>
              <a:t>ON</a:t>
            </a:r>
            <a:r>
              <a:rPr lang="en-US" smtClean="0">
                <a:solidFill>
                  <a:schemeClr val="tx1"/>
                </a:solidFill>
              </a:rPr>
              <a:t> clause</a:t>
            </a:r>
            <a:r>
              <a:rPr lang="en-US" smtClean="0"/>
              <a:t> can also be used to join columns that have different names, within the same table or in a different table. </a:t>
            </a:r>
          </a:p>
          <a:p>
            <a:pPr lvl="1" eaLnBrk="1" hangingPunct="1"/>
            <a:r>
              <a:rPr lang="en-US" smtClean="0"/>
              <a:t>The example shown is a self-join of the </a:t>
            </a:r>
            <a:r>
              <a:rPr lang="en-US" smtClean="0">
                <a:latin typeface="Courier New" pitchFamily="49" charset="0"/>
              </a:rPr>
              <a:t>EMPLOYEES</a:t>
            </a:r>
            <a:r>
              <a:rPr lang="en-US" smtClean="0"/>
              <a:t> table, based on the </a:t>
            </a:r>
            <a:r>
              <a:rPr lang="en-US" smtClean="0">
                <a:latin typeface="Courier New" pitchFamily="49" charset="0"/>
              </a:rPr>
              <a:t>EMPLOYEE_ID</a:t>
            </a:r>
            <a:r>
              <a:rPr lang="en-US" smtClean="0"/>
              <a:t> and </a:t>
            </a:r>
            <a:r>
              <a:rPr lang="en-US" smtClean="0">
                <a:latin typeface="Courier New" pitchFamily="49" charset="0"/>
              </a:rPr>
              <a:t>MANAGER_ID</a:t>
            </a:r>
            <a:r>
              <a:rPr lang="en-US" smtClean="0"/>
              <a:t> columns.</a:t>
            </a:r>
          </a:p>
          <a:p>
            <a:pPr eaLnBrk="1" hangingPunct="1"/>
            <a:endParaRPr 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Rot="1" noChangeAspect="1" noChangeArrowheads="1" noTextEdit="1"/>
          </p:cNvSpPr>
          <p:nvPr>
            <p:ph type="sldImg"/>
          </p:nvPr>
        </p:nvSpPr>
        <p:spPr>
          <a:ln/>
        </p:spPr>
      </p:sp>
      <p:sp>
        <p:nvSpPr>
          <p:cNvPr id="52227"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Applying Additional Conditions to a Join</a:t>
            </a:r>
          </a:p>
          <a:p>
            <a:pPr lvl="1" eaLnBrk="1" hangingPunct="1"/>
            <a:r>
              <a:rPr lang="en-US" smtClean="0"/>
              <a:t>You can apply additional conditions to the join. </a:t>
            </a:r>
          </a:p>
          <a:p>
            <a:pPr lvl="1" eaLnBrk="1" hangingPunct="1"/>
            <a:r>
              <a:rPr lang="en-US" smtClean="0"/>
              <a:t>The example shown performs a join on the </a:t>
            </a:r>
            <a:r>
              <a:rPr lang="en-US" smtClean="0">
                <a:latin typeface="Courier New" pitchFamily="49" charset="0"/>
              </a:rPr>
              <a:t>EMPLOYEES</a:t>
            </a:r>
            <a:r>
              <a:rPr lang="en-US" smtClean="0"/>
              <a:t> and </a:t>
            </a:r>
            <a:r>
              <a:rPr lang="en-US" smtClean="0">
                <a:latin typeface="Courier New" pitchFamily="49" charset="0"/>
              </a:rPr>
              <a:t>DEPARTMENTS</a:t>
            </a:r>
            <a:r>
              <a:rPr lang="en-US" smtClean="0"/>
              <a:t> tables and, in addition, displays only employees who have a manager ID of 149. To add additional conditions to the </a:t>
            </a:r>
            <a:r>
              <a:rPr lang="en-US" smtClean="0">
                <a:latin typeface="Courier New" pitchFamily="49" charset="0"/>
              </a:rPr>
              <a:t>ON</a:t>
            </a:r>
            <a:r>
              <a:rPr lang="en-US" smtClean="0"/>
              <a:t> clause, you can add </a:t>
            </a:r>
            <a:r>
              <a:rPr lang="en-US" smtClean="0">
                <a:latin typeface="Courier New" pitchFamily="49" charset="0"/>
              </a:rPr>
              <a:t>AND</a:t>
            </a:r>
            <a:r>
              <a:rPr lang="en-US" smtClean="0"/>
              <a:t> clauses. Alternatively, you can use a </a:t>
            </a:r>
            <a:r>
              <a:rPr lang="en-US" smtClean="0">
                <a:latin typeface="Courier New" pitchFamily="49" charset="0"/>
              </a:rPr>
              <a:t>WHERE</a:t>
            </a:r>
            <a:r>
              <a:rPr lang="en-US" smtClean="0"/>
              <a:t> clause to apply additional conditions:</a:t>
            </a:r>
          </a:p>
          <a:p>
            <a:pPr lvl="2" eaLnBrk="1" hangingPunct="1">
              <a:buFontTx/>
              <a:buNone/>
            </a:pPr>
            <a:r>
              <a:rPr lang="en-US" sz="1100" smtClean="0">
                <a:latin typeface="Courier New" pitchFamily="49" charset="0"/>
              </a:rPr>
              <a:t>SELECT e.employee_id, e.last_name, e.department_id,</a:t>
            </a:r>
          </a:p>
          <a:p>
            <a:pPr lvl="2" eaLnBrk="1" hangingPunct="1">
              <a:buFontTx/>
              <a:buNone/>
            </a:pPr>
            <a:r>
              <a:rPr lang="en-US" sz="1100" smtClean="0">
                <a:latin typeface="Courier New" pitchFamily="49" charset="0"/>
              </a:rPr>
              <a:t>       d.department_id, d.location_id</a:t>
            </a:r>
          </a:p>
          <a:p>
            <a:pPr lvl="2" eaLnBrk="1" hangingPunct="1">
              <a:buFontTx/>
              <a:buNone/>
            </a:pPr>
            <a:r>
              <a:rPr lang="en-US" sz="1100" smtClean="0">
                <a:latin typeface="Courier New" pitchFamily="49" charset="0"/>
              </a:rPr>
              <a:t>FROM   employees e JOIN departments d</a:t>
            </a:r>
          </a:p>
          <a:p>
            <a:pPr lvl="2" eaLnBrk="1" hangingPunct="1">
              <a:buFontTx/>
              <a:buNone/>
            </a:pPr>
            <a:r>
              <a:rPr lang="en-US" sz="1100" smtClean="0">
                <a:latin typeface="Courier New" pitchFamily="49" charset="0"/>
              </a:rPr>
              <a:t>ON    (e.department_id = d.department_id)</a:t>
            </a:r>
          </a:p>
          <a:p>
            <a:pPr lvl="2" eaLnBrk="1" hangingPunct="1">
              <a:buFontTx/>
              <a:buNone/>
            </a:pPr>
            <a:r>
              <a:rPr lang="en-US" sz="1100" smtClean="0">
                <a:latin typeface="Courier New" pitchFamily="49" charset="0"/>
              </a:rPr>
              <a:t>WHERE  e.manager_id = 149;</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3959225" y="-1588"/>
            <a:ext cx="3032125"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ar-SA"/>
          </a:p>
        </p:txBody>
      </p:sp>
      <p:sp>
        <p:nvSpPr>
          <p:cNvPr id="34819" name="Rectangle 3"/>
          <p:cNvSpPr>
            <a:spLocks noChangeArrowheads="1"/>
          </p:cNvSpPr>
          <p:nvPr/>
        </p:nvSpPr>
        <p:spPr bwMode="auto">
          <a:xfrm>
            <a:off x="-1588" y="-1588"/>
            <a:ext cx="3027363"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ar-SA"/>
          </a:p>
        </p:txBody>
      </p:sp>
      <p:sp>
        <p:nvSpPr>
          <p:cNvPr id="34820" name="Rectangle 6"/>
          <p:cNvSpPr>
            <a:spLocks noGrp="1" noRot="1" noChangeAspect="1" noChangeArrowheads="1" noTextEdit="1"/>
          </p:cNvSpPr>
          <p:nvPr>
            <p:ph type="sldImg"/>
          </p:nvPr>
        </p:nvSpPr>
        <p:spPr>
          <a:ln/>
        </p:spPr>
      </p:sp>
      <p:sp>
        <p:nvSpPr>
          <p:cNvPr id="34821" name="Rectangle 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Obtaining Data from Multiple Tables</a:t>
            </a:r>
          </a:p>
          <a:p>
            <a:pPr lvl="1" eaLnBrk="1" hangingPunct="1"/>
            <a:r>
              <a:rPr lang="en-US" smtClean="0"/>
              <a:t>Sometimes you need to use </a:t>
            </a:r>
            <a:r>
              <a:rPr lang="en-US" smtClean="0">
                <a:solidFill>
                  <a:schemeClr val="tx1"/>
                </a:solidFill>
              </a:rPr>
              <a:t>data from more than one table</a:t>
            </a:r>
            <a:r>
              <a:rPr lang="en-US" smtClean="0"/>
              <a:t>. In the slide example, the report displays data from two separate tables:</a:t>
            </a:r>
          </a:p>
          <a:p>
            <a:pPr lvl="2" eaLnBrk="1" hangingPunct="1"/>
            <a:r>
              <a:rPr lang="en-US" smtClean="0"/>
              <a:t>Employee IDs exist in the </a:t>
            </a:r>
            <a:r>
              <a:rPr lang="en-US" smtClean="0">
                <a:latin typeface="Courier New" pitchFamily="49" charset="0"/>
              </a:rPr>
              <a:t>EMPLOYEES</a:t>
            </a:r>
            <a:r>
              <a:rPr lang="en-US" smtClean="0"/>
              <a:t> table.</a:t>
            </a:r>
          </a:p>
          <a:p>
            <a:pPr lvl="2" eaLnBrk="1" hangingPunct="1"/>
            <a:r>
              <a:rPr lang="en-US" smtClean="0"/>
              <a:t>Department IDs exist in both the </a:t>
            </a:r>
            <a:r>
              <a:rPr lang="en-US" smtClean="0">
                <a:latin typeface="Courier New" pitchFamily="49" charset="0"/>
              </a:rPr>
              <a:t>EMPLOYEES</a:t>
            </a:r>
            <a:r>
              <a:rPr lang="en-US" smtClean="0"/>
              <a:t> and </a:t>
            </a:r>
            <a:r>
              <a:rPr lang="en-US" smtClean="0">
                <a:latin typeface="Courier New" pitchFamily="49" charset="0"/>
              </a:rPr>
              <a:t>DEPARTMENTS</a:t>
            </a:r>
            <a:r>
              <a:rPr lang="en-US" smtClean="0"/>
              <a:t> tables.</a:t>
            </a:r>
          </a:p>
          <a:p>
            <a:pPr lvl="2" eaLnBrk="1" hangingPunct="1"/>
            <a:r>
              <a:rPr lang="en-US" smtClean="0"/>
              <a:t>Department names exist in the </a:t>
            </a:r>
            <a:r>
              <a:rPr lang="en-US" smtClean="0">
                <a:latin typeface="Courier New" pitchFamily="49" charset="0"/>
              </a:rPr>
              <a:t>DEPARTMENTS</a:t>
            </a:r>
            <a:r>
              <a:rPr lang="en-US" smtClean="0"/>
              <a:t> table.</a:t>
            </a:r>
          </a:p>
          <a:p>
            <a:pPr lvl="1" eaLnBrk="1" hangingPunct="1"/>
            <a:r>
              <a:rPr lang="en-US" smtClean="0"/>
              <a:t>To produce the report, you need to link the </a:t>
            </a:r>
            <a:r>
              <a:rPr lang="en-US" smtClean="0">
                <a:latin typeface="Courier New" pitchFamily="49" charset="0"/>
              </a:rPr>
              <a:t>EMPLOYEES</a:t>
            </a:r>
            <a:r>
              <a:rPr lang="en-US" smtClean="0"/>
              <a:t> and </a:t>
            </a:r>
            <a:r>
              <a:rPr lang="en-US" smtClean="0">
                <a:latin typeface="Courier New" pitchFamily="49" charset="0"/>
              </a:rPr>
              <a:t>DEPARTMENTS</a:t>
            </a:r>
            <a:r>
              <a:rPr lang="en-US" smtClean="0"/>
              <a:t> tables and access data from both of them.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3959225" y="-1588"/>
            <a:ext cx="3032125"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ar-SA"/>
          </a:p>
        </p:txBody>
      </p:sp>
      <p:sp>
        <p:nvSpPr>
          <p:cNvPr id="53251" name="Rectangle 3"/>
          <p:cNvSpPr>
            <a:spLocks noChangeArrowheads="1"/>
          </p:cNvSpPr>
          <p:nvPr/>
        </p:nvSpPr>
        <p:spPr bwMode="auto">
          <a:xfrm>
            <a:off x="-1588" y="-1588"/>
            <a:ext cx="3027363"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ar-SA"/>
          </a:p>
        </p:txBody>
      </p:sp>
      <p:sp>
        <p:nvSpPr>
          <p:cNvPr id="53252" name="Rectangle 6"/>
          <p:cNvSpPr>
            <a:spLocks noGrp="1" noRot="1" noChangeAspect="1" noChangeArrowheads="1" noTextEdit="1"/>
          </p:cNvSpPr>
          <p:nvPr>
            <p:ph type="sldImg"/>
          </p:nvPr>
        </p:nvSpPr>
        <p:spPr>
          <a:ln/>
        </p:spPr>
      </p:sp>
      <p:sp>
        <p:nvSpPr>
          <p:cNvPr id="53253" name="Rectangle 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Non-Equijoins</a:t>
            </a:r>
          </a:p>
          <a:p>
            <a:pPr lvl="1" eaLnBrk="1" hangingPunct="1"/>
            <a:r>
              <a:rPr lang="en-US" smtClean="0"/>
              <a:t>A </a:t>
            </a:r>
            <a:r>
              <a:rPr lang="en-US" smtClean="0">
                <a:solidFill>
                  <a:schemeClr val="tx1"/>
                </a:solidFill>
              </a:rPr>
              <a:t>non-equijoin</a:t>
            </a:r>
            <a:r>
              <a:rPr lang="en-US" smtClean="0"/>
              <a:t> is a join condition containing something other than an equality operator.</a:t>
            </a:r>
          </a:p>
          <a:p>
            <a:pPr lvl="1" eaLnBrk="1" hangingPunct="1"/>
            <a:r>
              <a:rPr lang="en-US" smtClean="0"/>
              <a:t>The relationship between the </a:t>
            </a:r>
            <a:r>
              <a:rPr lang="en-US" smtClean="0">
                <a:latin typeface="Courier New" pitchFamily="49" charset="0"/>
              </a:rPr>
              <a:t>EMPLOYEES</a:t>
            </a:r>
            <a:r>
              <a:rPr lang="en-US" smtClean="0"/>
              <a:t> table and the </a:t>
            </a:r>
            <a:r>
              <a:rPr lang="en-US" smtClean="0">
                <a:latin typeface="Courier New" pitchFamily="49" charset="0"/>
              </a:rPr>
              <a:t>JOB_GRADES</a:t>
            </a:r>
            <a:r>
              <a:rPr lang="en-US" smtClean="0"/>
              <a:t> table is an example of a non-equijoin. A relationship between the two tables is that the </a:t>
            </a:r>
            <a:r>
              <a:rPr lang="en-US" smtClean="0">
                <a:latin typeface="Courier New" pitchFamily="49" charset="0"/>
              </a:rPr>
              <a:t>SALARY</a:t>
            </a:r>
            <a:r>
              <a:rPr lang="en-US" smtClean="0"/>
              <a:t> column in the </a:t>
            </a:r>
            <a:r>
              <a:rPr lang="en-US" smtClean="0">
                <a:latin typeface="Courier New" pitchFamily="49" charset="0"/>
              </a:rPr>
              <a:t>EMPLOYEES</a:t>
            </a:r>
            <a:r>
              <a:rPr lang="en-US" smtClean="0"/>
              <a:t> table must be between the values in the </a:t>
            </a:r>
            <a:r>
              <a:rPr lang="en-US" smtClean="0">
                <a:latin typeface="Courier New" pitchFamily="49" charset="0"/>
              </a:rPr>
              <a:t>LOWEST_SALARY</a:t>
            </a:r>
            <a:r>
              <a:rPr lang="en-US" smtClean="0"/>
              <a:t> and </a:t>
            </a:r>
            <a:r>
              <a:rPr lang="en-US" smtClean="0">
                <a:latin typeface="Courier New" pitchFamily="49" charset="0"/>
              </a:rPr>
              <a:t>HIGHEST_SALARY</a:t>
            </a:r>
            <a:r>
              <a:rPr lang="en-US" smtClean="0"/>
              <a:t> columns of the </a:t>
            </a:r>
            <a:r>
              <a:rPr lang="en-US" smtClean="0">
                <a:latin typeface="Courier New" pitchFamily="49" charset="0"/>
              </a:rPr>
              <a:t>JOB_GRADES</a:t>
            </a:r>
            <a:r>
              <a:rPr lang="en-US" smtClean="0"/>
              <a:t> table. The relationship is obtained using an operator other than equality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Rot="1" noChangeAspect="1" noChangeArrowheads="1" noTextEdit="1"/>
          </p:cNvSpPr>
          <p:nvPr>
            <p:ph type="sldImg"/>
          </p:nvPr>
        </p:nvSpPr>
        <p:spPr>
          <a:ln/>
        </p:spPr>
      </p:sp>
      <p:sp>
        <p:nvSpPr>
          <p:cNvPr id="54275"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Non-Equijoins (continued)</a:t>
            </a:r>
          </a:p>
          <a:p>
            <a:pPr lvl="1" eaLnBrk="1" hangingPunct="1">
              <a:spcBef>
                <a:spcPct val="15000"/>
              </a:spcBef>
            </a:pPr>
            <a:r>
              <a:rPr lang="en-US" smtClean="0"/>
              <a:t>The slide example creates a non-equijoin to evaluate an employee’s salary grade. The salary must be </a:t>
            </a:r>
            <a:r>
              <a:rPr lang="en-US" i="1" smtClean="0"/>
              <a:t>between</a:t>
            </a:r>
            <a:r>
              <a:rPr lang="en-US" smtClean="0"/>
              <a:t> any pair of the low and high salary ranges. </a:t>
            </a:r>
          </a:p>
          <a:p>
            <a:pPr lvl="1" eaLnBrk="1" hangingPunct="1">
              <a:spcBef>
                <a:spcPct val="15000"/>
              </a:spcBef>
            </a:pPr>
            <a:r>
              <a:rPr lang="en-US" smtClean="0"/>
              <a:t>It is important to note that all employees appear exactly once when this query is executed. No employee is repeated in the list. There are two reasons for this:</a:t>
            </a:r>
          </a:p>
          <a:p>
            <a:pPr lvl="2" eaLnBrk="1" hangingPunct="1"/>
            <a:r>
              <a:rPr lang="en-US" smtClean="0"/>
              <a:t>None of the rows in the job grade table contain grades that overlap. That is, the salary value for an employee can lie only between the low salary and high salary values of one of the rows in the salary grade table. </a:t>
            </a:r>
          </a:p>
          <a:p>
            <a:pPr lvl="2" eaLnBrk="1" hangingPunct="1"/>
            <a:r>
              <a:rPr lang="en-US" smtClean="0"/>
              <a:t>All of the employees’ salaries lie within the limits that are provided by the job grade table. That is, no employee earns less than the lowest value contained in the </a:t>
            </a:r>
            <a:r>
              <a:rPr lang="en-US" smtClean="0">
                <a:latin typeface="Courier New" pitchFamily="49" charset="0"/>
              </a:rPr>
              <a:t>LOWEST_SAL</a:t>
            </a:r>
            <a:r>
              <a:rPr lang="en-US" smtClean="0"/>
              <a:t> column or more than the highest value contained in the </a:t>
            </a:r>
            <a:r>
              <a:rPr lang="en-US" smtClean="0">
                <a:latin typeface="Courier New" pitchFamily="49" charset="0"/>
              </a:rPr>
              <a:t>HIGHEST_SAL</a:t>
            </a:r>
            <a:r>
              <a:rPr lang="en-US" smtClean="0"/>
              <a:t> column.</a:t>
            </a:r>
            <a:endParaRPr lang="en-US" b="1" smtClean="0"/>
          </a:p>
          <a:p>
            <a:pPr lvl="1" eaLnBrk="1" hangingPunct="1">
              <a:spcBef>
                <a:spcPct val="15000"/>
              </a:spcBef>
            </a:pPr>
            <a:r>
              <a:rPr lang="en-US" b="1" smtClean="0"/>
              <a:t>Note:</a:t>
            </a:r>
            <a:r>
              <a:rPr lang="en-US" smtClean="0"/>
              <a:t> Other conditions (such as </a:t>
            </a:r>
            <a:r>
              <a:rPr lang="en-US" smtClean="0">
                <a:latin typeface="Courier New" pitchFamily="49" charset="0"/>
              </a:rPr>
              <a:t>&lt;=</a:t>
            </a:r>
            <a:r>
              <a:rPr lang="en-US" smtClean="0"/>
              <a:t> and </a:t>
            </a:r>
            <a:r>
              <a:rPr lang="en-US" smtClean="0">
                <a:latin typeface="Courier New" pitchFamily="49" charset="0"/>
              </a:rPr>
              <a:t>&gt;=)</a:t>
            </a:r>
            <a:r>
              <a:rPr lang="en-US" smtClean="0"/>
              <a:t> can be used, but </a:t>
            </a:r>
            <a:r>
              <a:rPr lang="en-US" smtClean="0">
                <a:latin typeface="Courier New" pitchFamily="49" charset="0"/>
              </a:rPr>
              <a:t>BETWEEN</a:t>
            </a:r>
            <a:r>
              <a:rPr lang="en-US" smtClean="0"/>
              <a:t> is the simplest. Remember to specify the low value first and the high value last when using </a:t>
            </a:r>
            <a:r>
              <a:rPr lang="en-US" smtClean="0">
                <a:latin typeface="Courier New" pitchFamily="49" charset="0"/>
              </a:rPr>
              <a:t>BETWEEN</a:t>
            </a:r>
            <a:r>
              <a:rPr lang="en-US" smtClean="0"/>
              <a:t>. </a:t>
            </a:r>
          </a:p>
          <a:p>
            <a:pPr lvl="1" eaLnBrk="1" hangingPunct="1">
              <a:spcBef>
                <a:spcPct val="15000"/>
              </a:spcBef>
            </a:pPr>
            <a:r>
              <a:rPr lang="en-US" smtClean="0"/>
              <a:t>Table aliases have been specified in the slide example for performance reasons, not because of possible ambiguity.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Rot="1" noChangeAspect="1" noChangeArrowheads="1" noTextEdit="1"/>
          </p:cNvSpPr>
          <p:nvPr>
            <p:ph type="sldImg"/>
          </p:nvPr>
        </p:nvSpPr>
        <p:spPr>
          <a:ln/>
        </p:spPr>
      </p:sp>
      <p:sp>
        <p:nvSpPr>
          <p:cNvPr id="55299"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Summary</a:t>
            </a:r>
          </a:p>
          <a:p>
            <a:pPr lvl="1" eaLnBrk="1" hangingPunct="1"/>
            <a:r>
              <a:rPr lang="en-US" smtClean="0"/>
              <a:t>There are multiple ways to join tables. </a:t>
            </a:r>
          </a:p>
          <a:p>
            <a:pPr lvl="1" eaLnBrk="1" hangingPunct="1"/>
            <a:r>
              <a:rPr lang="en-US" b="1" smtClean="0"/>
              <a:t>Types of Joins</a:t>
            </a:r>
            <a:endParaRPr lang="en-US" smtClean="0"/>
          </a:p>
          <a:p>
            <a:pPr lvl="2" eaLnBrk="1" hangingPunct="1"/>
            <a:r>
              <a:rPr lang="en-US" smtClean="0"/>
              <a:t>Equijoins</a:t>
            </a:r>
          </a:p>
          <a:p>
            <a:pPr lvl="2" eaLnBrk="1" hangingPunct="1"/>
            <a:r>
              <a:rPr lang="en-US" smtClean="0"/>
              <a:t>Non-equijoins</a:t>
            </a:r>
          </a:p>
          <a:p>
            <a:pPr lvl="2" eaLnBrk="1" hangingPunct="1"/>
            <a:r>
              <a:rPr lang="en-US" smtClean="0"/>
              <a:t>Outer joins</a:t>
            </a:r>
          </a:p>
          <a:p>
            <a:pPr lvl="2" eaLnBrk="1" hangingPunct="1"/>
            <a:r>
              <a:rPr lang="en-US" smtClean="0"/>
              <a:t>Self-joins</a:t>
            </a:r>
          </a:p>
          <a:p>
            <a:pPr lvl="2" eaLnBrk="1" hangingPunct="1"/>
            <a:r>
              <a:rPr lang="en-US" smtClean="0"/>
              <a:t>Cross joins</a:t>
            </a:r>
          </a:p>
          <a:p>
            <a:pPr lvl="2" eaLnBrk="1" hangingPunct="1"/>
            <a:r>
              <a:rPr lang="en-US" smtClean="0"/>
              <a:t>Natural joins</a:t>
            </a:r>
          </a:p>
          <a:p>
            <a:pPr lvl="2" eaLnBrk="1" hangingPunct="1"/>
            <a:r>
              <a:rPr lang="en-US" smtClean="0"/>
              <a:t>Full (or two-sided) outer joins</a:t>
            </a:r>
          </a:p>
          <a:p>
            <a:pPr lvl="1" eaLnBrk="1" hangingPunct="1"/>
            <a:r>
              <a:rPr lang="en-US" b="1" smtClean="0"/>
              <a:t>Cartesian Products</a:t>
            </a:r>
            <a:endParaRPr lang="en-US" smtClean="0"/>
          </a:p>
          <a:p>
            <a:pPr lvl="1" eaLnBrk="1" hangingPunct="1"/>
            <a:r>
              <a:rPr lang="en-US" smtClean="0"/>
              <a:t>A Cartesian product results in a display of all combinations of rows. This is done by either omitting the </a:t>
            </a:r>
            <a:r>
              <a:rPr lang="en-US" smtClean="0">
                <a:latin typeface="Courier New" pitchFamily="49" charset="0"/>
              </a:rPr>
              <a:t>WHERE</a:t>
            </a:r>
            <a:r>
              <a:rPr lang="en-US" smtClean="0"/>
              <a:t> clause or specifying the </a:t>
            </a:r>
            <a:r>
              <a:rPr lang="en-US" smtClean="0">
                <a:latin typeface="Courier New" pitchFamily="49" charset="0"/>
              </a:rPr>
              <a:t>CROSS JOIN</a:t>
            </a:r>
            <a:r>
              <a:rPr lang="en-US" smtClean="0"/>
              <a:t> clause.</a:t>
            </a:r>
          </a:p>
          <a:p>
            <a:pPr lvl="1" eaLnBrk="1" hangingPunct="1"/>
            <a:r>
              <a:rPr lang="en-US" b="1" smtClean="0"/>
              <a:t>Table Aliases</a:t>
            </a:r>
            <a:endParaRPr lang="en-US" smtClean="0"/>
          </a:p>
          <a:p>
            <a:pPr lvl="2" eaLnBrk="1" hangingPunct="1"/>
            <a:r>
              <a:rPr lang="en-US" smtClean="0"/>
              <a:t>Table aliases speed up database access.</a:t>
            </a:r>
          </a:p>
          <a:p>
            <a:pPr lvl="2" eaLnBrk="1" hangingPunct="1"/>
            <a:r>
              <a:rPr lang="en-US" smtClean="0"/>
              <a:t>Table aliases can help to keep SQL code smaller by conserving memory.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Rot="1" noChangeAspect="1" noChangeArrowheads="1" noTextEdit="1"/>
          </p:cNvSpPr>
          <p:nvPr>
            <p:ph type="sldImg"/>
          </p:nvPr>
        </p:nvSpPr>
        <p:spPr>
          <a:ln/>
        </p:spPr>
      </p:sp>
      <p:sp>
        <p:nvSpPr>
          <p:cNvPr id="56323"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Practice 5: Overview</a:t>
            </a:r>
          </a:p>
          <a:p>
            <a:pPr lvl="1" eaLnBrk="1" hangingPunct="1"/>
            <a:r>
              <a:rPr lang="en-US" smtClean="0"/>
              <a:t>This practice is intended to give you practical experience in extracting data from more than one table using SQL:1999</a:t>
            </a:r>
            <a:r>
              <a:rPr lang="en-US" smtClean="0">
                <a:cs typeface="Times New Roman" pitchFamily="18" charset="0"/>
              </a:rPr>
              <a:t>–</a:t>
            </a:r>
            <a:r>
              <a:rPr lang="en-US" smtClean="0"/>
              <a:t>compliant joins.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957638" y="-1588"/>
            <a:ext cx="3033712"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ar-SA"/>
          </a:p>
        </p:txBody>
      </p:sp>
      <p:sp>
        <p:nvSpPr>
          <p:cNvPr id="35843" name="Rectangle 3"/>
          <p:cNvSpPr>
            <a:spLocks noChangeArrowheads="1"/>
          </p:cNvSpPr>
          <p:nvPr/>
        </p:nvSpPr>
        <p:spPr bwMode="auto">
          <a:xfrm>
            <a:off x="-1588" y="-1588"/>
            <a:ext cx="3030538"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ar-SA"/>
          </a:p>
        </p:txBody>
      </p:sp>
      <p:sp>
        <p:nvSpPr>
          <p:cNvPr id="35844" name="Rectangle 6"/>
          <p:cNvSpPr>
            <a:spLocks noGrp="1" noRot="1" noChangeAspect="1" noChangeArrowheads="1" noTextEdit="1"/>
          </p:cNvSpPr>
          <p:nvPr>
            <p:ph type="sldImg"/>
          </p:nvPr>
        </p:nvSpPr>
        <p:spPr>
          <a:ln/>
        </p:spPr>
      </p:sp>
      <p:sp>
        <p:nvSpPr>
          <p:cNvPr id="35845" name="Rectangle 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Types of Joins</a:t>
            </a:r>
          </a:p>
          <a:p>
            <a:pPr lvl="1" eaLnBrk="1" hangingPunct="1"/>
            <a:r>
              <a:rPr lang="en-US" smtClean="0"/>
              <a:t>To join tables, you can use join syntax that is compliant with the </a:t>
            </a:r>
            <a:r>
              <a:rPr lang="en-US" smtClean="0">
                <a:solidFill>
                  <a:schemeClr val="tx1"/>
                </a:solidFill>
              </a:rPr>
              <a:t>SQL:1999 standard.</a:t>
            </a:r>
            <a:r>
              <a:rPr lang="en-US" smtClean="0"/>
              <a:t> </a:t>
            </a:r>
          </a:p>
          <a:p>
            <a:pPr lvl="1" eaLnBrk="1" hangingPunct="1"/>
            <a:r>
              <a:rPr lang="en-US" b="1" smtClean="0"/>
              <a:t>Note:</a:t>
            </a:r>
            <a:r>
              <a:rPr lang="en-US" smtClean="0"/>
              <a:t> Prior to the Oracle9</a:t>
            </a:r>
            <a:r>
              <a:rPr lang="en-US" i="1" smtClean="0"/>
              <a:t>i </a:t>
            </a:r>
            <a:r>
              <a:rPr lang="en-US" smtClean="0"/>
              <a:t>release, the join syntax was different from the ANSI standards. The SQL:1999</a:t>
            </a:r>
            <a:r>
              <a:rPr lang="en-US" smtClean="0">
                <a:cs typeface="Times New Roman" pitchFamily="18" charset="0"/>
              </a:rPr>
              <a:t>–</a:t>
            </a:r>
            <a:r>
              <a:rPr lang="en-US" smtClean="0"/>
              <a:t>compliant join syntax does not offer any performance benefits over the Oracle-proprietary join syntax that existed in prior releases. For detailed information about the proprietary join syntax, see Appendix C.</a:t>
            </a:r>
            <a:endParaRPr lang="en-US" b="1"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Rot="1" noChangeAspect="1" noChangeArrowheads="1" noTextEdit="1"/>
          </p:cNvSpPr>
          <p:nvPr>
            <p:ph type="sldImg"/>
          </p:nvPr>
        </p:nvSpPr>
        <p:spPr>
          <a:ln/>
        </p:spPr>
      </p:sp>
      <p:sp>
        <p:nvSpPr>
          <p:cNvPr id="36867"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Defining Joins</a:t>
            </a:r>
          </a:p>
          <a:p>
            <a:pPr lvl="1" eaLnBrk="1" hangingPunct="1"/>
            <a:r>
              <a:rPr lang="en-US" smtClean="0">
                <a:latin typeface="Times" pitchFamily="18" charset="0"/>
              </a:rPr>
              <a:t>In the syntax:</a:t>
            </a:r>
          </a:p>
          <a:p>
            <a:pPr lvl="2" eaLnBrk="1" hangingPunct="1">
              <a:lnSpc>
                <a:spcPct val="90000"/>
              </a:lnSpc>
              <a:spcBef>
                <a:spcPct val="35000"/>
              </a:spcBef>
              <a:buFontTx/>
              <a:buNone/>
            </a:pPr>
            <a:r>
              <a:rPr lang="en-US" i="1" smtClean="0">
                <a:latin typeface="Courier New" pitchFamily="49" charset="0"/>
              </a:rPr>
              <a:t>table1.column</a:t>
            </a:r>
            <a:r>
              <a:rPr lang="en-US" smtClean="0"/>
              <a:t> </a:t>
            </a:r>
            <a:r>
              <a:rPr lang="en-US" smtClean="0">
                <a:latin typeface="Times" pitchFamily="18" charset="0"/>
              </a:rPr>
              <a:t>denotes the table and column from which data is retrieved</a:t>
            </a:r>
          </a:p>
          <a:p>
            <a:pPr lvl="2" eaLnBrk="1" hangingPunct="1">
              <a:lnSpc>
                <a:spcPct val="90000"/>
              </a:lnSpc>
              <a:spcBef>
                <a:spcPct val="35000"/>
              </a:spcBef>
              <a:buFontTx/>
              <a:buNone/>
            </a:pPr>
            <a:r>
              <a:rPr lang="en-US" smtClean="0">
                <a:latin typeface="Courier New" pitchFamily="49" charset="0"/>
              </a:rPr>
              <a:t>NATURAL JOIN</a:t>
            </a:r>
            <a:r>
              <a:rPr lang="en-US" smtClean="0"/>
              <a:t> </a:t>
            </a:r>
            <a:r>
              <a:rPr lang="en-US" smtClean="0">
                <a:latin typeface="Times" pitchFamily="18" charset="0"/>
              </a:rPr>
              <a:t>joins two tables based on the same column name </a:t>
            </a:r>
          </a:p>
          <a:p>
            <a:pPr lvl="2" eaLnBrk="1" hangingPunct="1">
              <a:lnSpc>
                <a:spcPct val="90000"/>
              </a:lnSpc>
              <a:spcBef>
                <a:spcPct val="35000"/>
              </a:spcBef>
              <a:buFontTx/>
              <a:buNone/>
            </a:pPr>
            <a:r>
              <a:rPr lang="en-US" smtClean="0">
                <a:latin typeface="Courier New" pitchFamily="49" charset="0"/>
              </a:rPr>
              <a:t>JOIN</a:t>
            </a:r>
            <a:r>
              <a:rPr lang="en-US" i="1" smtClean="0">
                <a:latin typeface="Courier New" pitchFamily="49" charset="0"/>
              </a:rPr>
              <a:t> table </a:t>
            </a:r>
            <a:r>
              <a:rPr lang="en-US" smtClean="0">
                <a:latin typeface="Courier New" pitchFamily="49" charset="0"/>
              </a:rPr>
              <a:t>USING </a:t>
            </a:r>
            <a:r>
              <a:rPr lang="en-US" i="1" smtClean="0">
                <a:latin typeface="Courier New" pitchFamily="49" charset="0"/>
              </a:rPr>
              <a:t>column_name</a:t>
            </a:r>
            <a:r>
              <a:rPr lang="en-US" smtClean="0"/>
              <a:t> </a:t>
            </a:r>
            <a:r>
              <a:rPr lang="en-US" smtClean="0">
                <a:latin typeface="Times" pitchFamily="18" charset="0"/>
              </a:rPr>
              <a:t>performs an equijoin based on the column name </a:t>
            </a:r>
          </a:p>
          <a:p>
            <a:pPr lvl="2" eaLnBrk="1" hangingPunct="1">
              <a:lnSpc>
                <a:spcPct val="90000"/>
              </a:lnSpc>
              <a:spcBef>
                <a:spcPct val="35000"/>
              </a:spcBef>
              <a:buFontTx/>
              <a:buNone/>
            </a:pPr>
            <a:r>
              <a:rPr lang="en-US" smtClean="0">
                <a:latin typeface="Courier New" pitchFamily="49" charset="0"/>
              </a:rPr>
              <a:t>JOIN</a:t>
            </a:r>
            <a:r>
              <a:rPr lang="en-US" i="1" smtClean="0">
                <a:latin typeface="Courier New" pitchFamily="49" charset="0"/>
              </a:rPr>
              <a:t> table ON table1.column_name</a:t>
            </a:r>
            <a:r>
              <a:rPr lang="en-US" smtClean="0"/>
              <a:t> </a:t>
            </a:r>
            <a:r>
              <a:rPr lang="en-US" smtClean="0">
                <a:latin typeface="Times" pitchFamily="18" charset="0"/>
              </a:rPr>
              <a:t>performs an equijoin based on the condition in the </a:t>
            </a:r>
            <a:r>
              <a:rPr lang="en-US" smtClean="0">
                <a:latin typeface="Courier New" pitchFamily="49" charset="0"/>
              </a:rPr>
              <a:t>ON</a:t>
            </a:r>
            <a:r>
              <a:rPr lang="en-US" smtClean="0">
                <a:latin typeface="Times" pitchFamily="18" charset="0"/>
              </a:rPr>
              <a:t> clause, </a:t>
            </a:r>
            <a:r>
              <a:rPr lang="en-US" smtClean="0">
                <a:latin typeface="Courier New" pitchFamily="49" charset="0"/>
              </a:rPr>
              <a:t>= </a:t>
            </a:r>
            <a:r>
              <a:rPr lang="en-US" i="1" smtClean="0">
                <a:latin typeface="Courier New" pitchFamily="49" charset="0"/>
              </a:rPr>
              <a:t>table2.column_name</a:t>
            </a:r>
            <a:endParaRPr lang="en-US" smtClean="0">
              <a:latin typeface="Times" pitchFamily="18" charset="0"/>
            </a:endParaRPr>
          </a:p>
          <a:p>
            <a:pPr lvl="2" eaLnBrk="1" hangingPunct="1">
              <a:lnSpc>
                <a:spcPct val="90000"/>
              </a:lnSpc>
              <a:spcBef>
                <a:spcPct val="35000"/>
              </a:spcBef>
              <a:buFontTx/>
              <a:buNone/>
            </a:pPr>
            <a:r>
              <a:rPr lang="en-US" i="1" smtClean="0">
                <a:latin typeface="Courier New" pitchFamily="49" charset="0"/>
              </a:rPr>
              <a:t>LEFT/RIGHT/FULL OUTER </a:t>
            </a:r>
            <a:r>
              <a:rPr lang="en-US" smtClean="0"/>
              <a:t>is used</a:t>
            </a:r>
            <a:r>
              <a:rPr lang="en-US" i="1" smtClean="0">
                <a:latin typeface="Courier New" pitchFamily="49" charset="0"/>
              </a:rPr>
              <a:t> </a:t>
            </a:r>
            <a:r>
              <a:rPr lang="en-US" smtClean="0"/>
              <a:t>to perform outer joins</a:t>
            </a:r>
          </a:p>
          <a:p>
            <a:pPr lvl="2" eaLnBrk="1" hangingPunct="1">
              <a:lnSpc>
                <a:spcPct val="90000"/>
              </a:lnSpc>
              <a:spcBef>
                <a:spcPct val="35000"/>
              </a:spcBef>
              <a:buFontTx/>
              <a:buNone/>
            </a:pPr>
            <a:r>
              <a:rPr lang="en-US" smtClean="0">
                <a:latin typeface="Courier New" pitchFamily="49" charset="0"/>
              </a:rPr>
              <a:t>CROSS JOIN</a:t>
            </a:r>
            <a:r>
              <a:rPr lang="en-US" smtClean="0"/>
              <a:t> </a:t>
            </a:r>
            <a:r>
              <a:rPr lang="en-US" smtClean="0">
                <a:latin typeface="Times" pitchFamily="18" charset="0"/>
              </a:rPr>
              <a:t>returns a Cartesian product from the two tables</a:t>
            </a:r>
            <a:endParaRPr lang="en-US" i="1" smtClean="0">
              <a:latin typeface="Times" pitchFamily="18" charset="0"/>
            </a:endParaRPr>
          </a:p>
          <a:p>
            <a:pPr lvl="1" eaLnBrk="1" hangingPunct="1"/>
            <a:r>
              <a:rPr lang="en-US" smtClean="0"/>
              <a:t>For more information, see “</a:t>
            </a:r>
            <a:r>
              <a:rPr lang="en-US" smtClean="0">
                <a:latin typeface="Courier New" pitchFamily="49" charset="0"/>
              </a:rPr>
              <a:t>SELECT</a:t>
            </a:r>
            <a:r>
              <a:rPr lang="en-US" smtClean="0"/>
              <a:t>” in </a:t>
            </a:r>
            <a:r>
              <a:rPr lang="en-US" i="1" smtClean="0"/>
              <a:t>Oracle SQL Reference.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Rot="1" noChangeAspect="1" noChangeArrowheads="1" noTextEdit="1"/>
          </p:cNvSpPr>
          <p:nvPr>
            <p:ph type="sldImg"/>
          </p:nvPr>
        </p:nvSpPr>
        <p:spPr>
          <a:ln/>
        </p:spPr>
      </p:sp>
      <p:sp>
        <p:nvSpPr>
          <p:cNvPr id="37891"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Cartesian Products</a:t>
            </a:r>
          </a:p>
          <a:p>
            <a:pPr lvl="1" eaLnBrk="1" hangingPunct="1"/>
            <a:r>
              <a:rPr lang="en-US" smtClean="0">
                <a:solidFill>
                  <a:schemeClr val="tx1"/>
                </a:solidFill>
              </a:rPr>
              <a:t>When a join condition is invalid or omitted completely, the result is a </a:t>
            </a:r>
            <a:r>
              <a:rPr lang="en-US" i="1" smtClean="0">
                <a:solidFill>
                  <a:schemeClr val="tx1"/>
                </a:solidFill>
              </a:rPr>
              <a:t>Cartesian product,</a:t>
            </a:r>
            <a:r>
              <a:rPr lang="en-US" smtClean="0">
                <a:solidFill>
                  <a:schemeClr val="tx1"/>
                </a:solidFill>
              </a:rPr>
              <a:t> in which all combinations of rows are displayed. All rows in the first table are joined to all rows in the second table.</a:t>
            </a:r>
          </a:p>
          <a:p>
            <a:pPr lvl="1" eaLnBrk="1" hangingPunct="1"/>
            <a:r>
              <a:rPr lang="en-US" smtClean="0">
                <a:solidFill>
                  <a:schemeClr val="tx1"/>
                </a:solidFill>
              </a:rPr>
              <a:t>A Cartesian product tends to generate a large number of rows, and the result is rarely useful. You should always include a valid join condition unless you have a specific need to combine all rows from all tables.</a:t>
            </a:r>
          </a:p>
          <a:p>
            <a:pPr lvl="1" eaLnBrk="1" hangingPunct="1"/>
            <a:r>
              <a:rPr lang="en-US" smtClean="0">
                <a:solidFill>
                  <a:schemeClr val="tx1"/>
                </a:solidFill>
              </a:rPr>
              <a:t>Cartesian products are useful for some tests when you need to generate a large number of rows to simulate a reasonable amount of data.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959225" y="-1588"/>
            <a:ext cx="3032125"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ar-SA"/>
          </a:p>
        </p:txBody>
      </p:sp>
      <p:sp>
        <p:nvSpPr>
          <p:cNvPr id="38915" name="Rectangle 3"/>
          <p:cNvSpPr>
            <a:spLocks noChangeArrowheads="1"/>
          </p:cNvSpPr>
          <p:nvPr/>
        </p:nvSpPr>
        <p:spPr bwMode="auto">
          <a:xfrm>
            <a:off x="-1588" y="-1588"/>
            <a:ext cx="3027363"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ar-SA"/>
          </a:p>
        </p:txBody>
      </p:sp>
      <p:sp>
        <p:nvSpPr>
          <p:cNvPr id="38916" name="Rectangle 9"/>
          <p:cNvSpPr>
            <a:spLocks noGrp="1" noRot="1" noChangeAspect="1" noChangeArrowheads="1" noTextEdit="1"/>
          </p:cNvSpPr>
          <p:nvPr>
            <p:ph type="sldImg"/>
          </p:nvPr>
        </p:nvSpPr>
        <p:spPr>
          <a:ln/>
        </p:spPr>
      </p:sp>
      <p:sp>
        <p:nvSpPr>
          <p:cNvPr id="38917" name="Rectangle 10"/>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Cartesian Products (continued)</a:t>
            </a:r>
          </a:p>
          <a:p>
            <a:pPr lvl="1" eaLnBrk="1" hangingPunct="1"/>
            <a:r>
              <a:rPr lang="en-US" smtClean="0">
                <a:solidFill>
                  <a:schemeClr val="tx1"/>
                </a:solidFill>
              </a:rPr>
              <a:t>A Cartesian product is generated if a join condition is omitted. The example in the slide displays employee last name and department name from the </a:t>
            </a:r>
            <a:r>
              <a:rPr lang="en-US" smtClean="0">
                <a:solidFill>
                  <a:schemeClr val="tx1"/>
                </a:solidFill>
                <a:latin typeface="Courier New" pitchFamily="49" charset="0"/>
              </a:rPr>
              <a:t>EMPLOYEES</a:t>
            </a:r>
            <a:r>
              <a:rPr lang="en-US" smtClean="0">
                <a:solidFill>
                  <a:schemeClr val="tx1"/>
                </a:solidFill>
              </a:rPr>
              <a:t> and </a:t>
            </a:r>
            <a:r>
              <a:rPr lang="en-US" smtClean="0">
                <a:solidFill>
                  <a:schemeClr val="tx1"/>
                </a:solidFill>
                <a:latin typeface="Courier New" pitchFamily="49" charset="0"/>
              </a:rPr>
              <a:t>DEPARTMENTS</a:t>
            </a:r>
            <a:r>
              <a:rPr lang="en-US" smtClean="0">
                <a:solidFill>
                  <a:schemeClr val="tx1"/>
                </a:solidFill>
              </a:rPr>
              <a:t> tables. Because no join condition has been specified, all rows (20 rows) from the </a:t>
            </a:r>
            <a:r>
              <a:rPr lang="en-US" smtClean="0">
                <a:solidFill>
                  <a:schemeClr val="tx1"/>
                </a:solidFill>
                <a:latin typeface="Courier New" pitchFamily="49" charset="0"/>
              </a:rPr>
              <a:t>EMPLOYEES</a:t>
            </a:r>
            <a:r>
              <a:rPr lang="en-US" smtClean="0">
                <a:solidFill>
                  <a:schemeClr val="tx1"/>
                </a:solidFill>
              </a:rPr>
              <a:t> table are joined with all rows (8 rows) in the </a:t>
            </a:r>
            <a:r>
              <a:rPr lang="en-US" smtClean="0">
                <a:solidFill>
                  <a:schemeClr val="tx1"/>
                </a:solidFill>
                <a:latin typeface="Courier New" pitchFamily="49" charset="0"/>
              </a:rPr>
              <a:t>DEPARTMENTS</a:t>
            </a:r>
            <a:r>
              <a:rPr lang="en-US" smtClean="0">
                <a:solidFill>
                  <a:schemeClr val="tx1"/>
                </a:solidFill>
              </a:rPr>
              <a:t> table, thereby generating 160 rows in the output.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31"/>
          <p:cNvSpPr>
            <a:spLocks noGrp="1" noRot="1" noChangeAspect="1" noChangeArrowheads="1" noTextEdit="1"/>
          </p:cNvSpPr>
          <p:nvPr>
            <p:ph type="sldImg"/>
          </p:nvPr>
        </p:nvSpPr>
        <p:spPr>
          <a:ln/>
        </p:spPr>
      </p:sp>
      <p:sp>
        <p:nvSpPr>
          <p:cNvPr id="39939" name="Rectangle 103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Creating Cross Joins</a:t>
            </a:r>
          </a:p>
          <a:p>
            <a:pPr lvl="1" eaLnBrk="1" hangingPunct="1"/>
            <a:r>
              <a:rPr lang="en-US" smtClean="0"/>
              <a:t>The example in the slide produces a Cartesian product of the </a:t>
            </a:r>
            <a:r>
              <a:rPr lang="en-US" smtClean="0">
                <a:latin typeface="Courier New" pitchFamily="49" charset="0"/>
              </a:rPr>
              <a:t>EMPLOYEES</a:t>
            </a:r>
            <a:r>
              <a:rPr lang="en-US" smtClean="0"/>
              <a:t> and </a:t>
            </a:r>
            <a:r>
              <a:rPr lang="en-US" smtClean="0">
                <a:latin typeface="Courier New" pitchFamily="49" charset="0"/>
              </a:rPr>
              <a:t>DEPARTMENTS</a:t>
            </a:r>
            <a:r>
              <a:rPr lang="en-US" smtClean="0"/>
              <a:t> tables.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Rot="1" noChangeAspect="1" noChangeArrowheads="1" noTextEdit="1"/>
          </p:cNvSpPr>
          <p:nvPr>
            <p:ph type="sldImg"/>
          </p:nvPr>
        </p:nvSpPr>
        <p:spPr>
          <a:ln/>
        </p:spPr>
      </p:sp>
      <p:sp>
        <p:nvSpPr>
          <p:cNvPr id="40963" name="Rectangle 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The </a:t>
            </a:r>
            <a:r>
              <a:rPr lang="en-US" smtClean="0">
                <a:latin typeface="Courier New" pitchFamily="49" charset="0"/>
              </a:rPr>
              <a:t>USING</a:t>
            </a:r>
            <a:r>
              <a:rPr lang="en-US" smtClean="0">
                <a:latin typeface="Arial" charset="0"/>
              </a:rPr>
              <a:t> Clause for Equijoins</a:t>
            </a:r>
          </a:p>
          <a:p>
            <a:pPr lvl="1" eaLnBrk="1" hangingPunct="1"/>
            <a:r>
              <a:rPr lang="en-US" smtClean="0">
                <a:solidFill>
                  <a:schemeClr val="tx1"/>
                </a:solidFill>
              </a:rPr>
              <a:t>To determine an employee’s department name, you compare the value in the </a:t>
            </a:r>
            <a:r>
              <a:rPr lang="en-US" smtClean="0">
                <a:solidFill>
                  <a:schemeClr val="tx1"/>
                </a:solidFill>
                <a:latin typeface="Courier New" pitchFamily="49" charset="0"/>
              </a:rPr>
              <a:t>DEPARTMENT_ID</a:t>
            </a:r>
            <a:r>
              <a:rPr lang="en-US" smtClean="0">
                <a:solidFill>
                  <a:schemeClr val="tx1"/>
                </a:solidFill>
              </a:rPr>
              <a:t> column in the </a:t>
            </a:r>
            <a:r>
              <a:rPr lang="en-US" smtClean="0">
                <a:solidFill>
                  <a:schemeClr val="tx1"/>
                </a:solidFill>
                <a:latin typeface="Courier New" pitchFamily="49" charset="0"/>
              </a:rPr>
              <a:t>EMPLOYEES</a:t>
            </a:r>
            <a:r>
              <a:rPr lang="en-US" smtClean="0">
                <a:solidFill>
                  <a:schemeClr val="tx1"/>
                </a:solidFill>
              </a:rPr>
              <a:t> table with the </a:t>
            </a:r>
            <a:r>
              <a:rPr lang="en-US" smtClean="0">
                <a:solidFill>
                  <a:schemeClr val="tx1"/>
                </a:solidFill>
                <a:latin typeface="Courier New" pitchFamily="49" charset="0"/>
              </a:rPr>
              <a:t>DEPARTMENT_ID</a:t>
            </a:r>
            <a:r>
              <a:rPr lang="en-US" smtClean="0">
                <a:solidFill>
                  <a:schemeClr val="tx1"/>
                </a:solidFill>
              </a:rPr>
              <a:t> values in the </a:t>
            </a:r>
            <a:r>
              <a:rPr lang="en-US" smtClean="0">
                <a:solidFill>
                  <a:schemeClr val="tx1"/>
                </a:solidFill>
                <a:latin typeface="Courier New" pitchFamily="49" charset="0"/>
              </a:rPr>
              <a:t>DEPARTMENTS</a:t>
            </a:r>
            <a:r>
              <a:rPr lang="en-US" smtClean="0">
                <a:solidFill>
                  <a:schemeClr val="tx1"/>
                </a:solidFill>
              </a:rPr>
              <a:t> table. The relationship between the </a:t>
            </a:r>
            <a:r>
              <a:rPr lang="en-US" smtClean="0">
                <a:solidFill>
                  <a:schemeClr val="tx1"/>
                </a:solidFill>
                <a:latin typeface="Courier New" pitchFamily="49" charset="0"/>
              </a:rPr>
              <a:t>EMPLOYEES</a:t>
            </a:r>
            <a:r>
              <a:rPr lang="en-US" smtClean="0">
                <a:solidFill>
                  <a:schemeClr val="tx1"/>
                </a:solidFill>
              </a:rPr>
              <a:t> and </a:t>
            </a:r>
            <a:r>
              <a:rPr lang="en-US" smtClean="0">
                <a:solidFill>
                  <a:schemeClr val="tx1"/>
                </a:solidFill>
                <a:latin typeface="Courier New" pitchFamily="49" charset="0"/>
              </a:rPr>
              <a:t>DEPARTMENTS</a:t>
            </a:r>
            <a:r>
              <a:rPr lang="en-US" smtClean="0">
                <a:solidFill>
                  <a:schemeClr val="tx1"/>
                </a:solidFill>
              </a:rPr>
              <a:t> tables is an </a:t>
            </a:r>
            <a:r>
              <a:rPr lang="en-US" i="1" smtClean="0">
                <a:solidFill>
                  <a:schemeClr val="tx1"/>
                </a:solidFill>
              </a:rPr>
              <a:t>equijoin</a:t>
            </a:r>
            <a:r>
              <a:rPr lang="en-US" i="1" smtClean="0"/>
              <a:t>;</a:t>
            </a:r>
            <a:r>
              <a:rPr lang="en-US" i="1" smtClean="0">
                <a:solidFill>
                  <a:schemeClr val="tx1"/>
                </a:solidFill>
              </a:rPr>
              <a:t> </a:t>
            </a:r>
            <a:r>
              <a:rPr lang="en-US" smtClean="0">
                <a:solidFill>
                  <a:schemeClr val="tx1"/>
                </a:solidFill>
              </a:rPr>
              <a:t>that is, values in the </a:t>
            </a:r>
            <a:r>
              <a:rPr lang="en-US" smtClean="0">
                <a:solidFill>
                  <a:schemeClr val="tx1"/>
                </a:solidFill>
                <a:latin typeface="Courier New" pitchFamily="49" charset="0"/>
              </a:rPr>
              <a:t>DEPARTMENT_ID</a:t>
            </a:r>
            <a:r>
              <a:rPr lang="en-US" smtClean="0">
                <a:solidFill>
                  <a:schemeClr val="tx1"/>
                </a:solidFill>
              </a:rPr>
              <a:t> column in both tables must be equal. Frequently, this type of join involves primary and foreign key complements.</a:t>
            </a:r>
          </a:p>
          <a:p>
            <a:pPr lvl="1" eaLnBrk="1" hangingPunct="1"/>
            <a:r>
              <a:rPr lang="en-US" b="1" smtClean="0">
                <a:solidFill>
                  <a:schemeClr val="tx1"/>
                </a:solidFill>
              </a:rPr>
              <a:t>Note:</a:t>
            </a:r>
            <a:r>
              <a:rPr lang="en-US" smtClean="0">
                <a:solidFill>
                  <a:schemeClr val="tx1"/>
                </a:solidFill>
              </a:rPr>
              <a:t> Equijoins are also called </a:t>
            </a:r>
            <a:r>
              <a:rPr lang="en-US" i="1" smtClean="0">
                <a:solidFill>
                  <a:schemeClr val="tx1"/>
                </a:solidFill>
              </a:rPr>
              <a:t>simple joins</a:t>
            </a:r>
            <a:r>
              <a:rPr lang="en-US" smtClean="0">
                <a:solidFill>
                  <a:schemeClr val="tx1"/>
                </a:solidFill>
              </a:rPr>
              <a:t> or </a:t>
            </a:r>
            <a:r>
              <a:rPr lang="en-US" i="1" smtClean="0">
                <a:solidFill>
                  <a:schemeClr val="tx1"/>
                </a:solidFill>
              </a:rPr>
              <a:t>inner joins</a:t>
            </a:r>
            <a:r>
              <a:rPr lang="en-US" smtClean="0">
                <a:solidFill>
                  <a:schemeClr val="tx1"/>
                </a:solidFill>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Rot="1" noChangeAspect="1" noChangeArrowheads="1" noTextEdit="1"/>
          </p:cNvSpPr>
          <p:nvPr>
            <p:ph type="sldImg"/>
          </p:nvPr>
        </p:nvSpPr>
        <p:spPr>
          <a:ln/>
        </p:spPr>
      </p:sp>
      <p:sp>
        <p:nvSpPr>
          <p:cNvPr id="41987"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Creating Natural Joins</a:t>
            </a:r>
          </a:p>
          <a:p>
            <a:pPr lvl="1" eaLnBrk="1" hangingPunct="1"/>
            <a:r>
              <a:rPr lang="en-US" smtClean="0"/>
              <a:t>You can join tables automatically based on columns in the two tables that have matching data types and names. You do this by using the keywords </a:t>
            </a:r>
            <a:r>
              <a:rPr lang="en-US" smtClean="0">
                <a:solidFill>
                  <a:schemeClr val="tx1"/>
                </a:solidFill>
                <a:latin typeface="Courier New" pitchFamily="49" charset="0"/>
              </a:rPr>
              <a:t>NATURAL</a:t>
            </a:r>
            <a:r>
              <a:rPr lang="en-US" smtClean="0"/>
              <a:t> </a:t>
            </a:r>
            <a:r>
              <a:rPr lang="en-US" smtClean="0">
                <a:solidFill>
                  <a:schemeClr val="tx1"/>
                </a:solidFill>
                <a:latin typeface="Courier New" pitchFamily="49" charset="0"/>
              </a:rPr>
              <a:t>JOIN</a:t>
            </a:r>
            <a:r>
              <a:rPr lang="en-US" smtClean="0">
                <a:solidFill>
                  <a:schemeClr val="tx1"/>
                </a:solidFill>
              </a:rPr>
              <a:t>.</a:t>
            </a:r>
          </a:p>
          <a:p>
            <a:pPr lvl="1" eaLnBrk="1" hangingPunct="1"/>
            <a:r>
              <a:rPr lang="en-US" b="1" smtClean="0"/>
              <a:t>Note:</a:t>
            </a:r>
            <a:r>
              <a:rPr lang="en-US" smtClean="0"/>
              <a:t> The join can happen on only those columns that have the same names and data types in both tables. If the columns have the same name but different data types, then the </a:t>
            </a:r>
            <a:r>
              <a:rPr lang="en-US" smtClean="0">
                <a:latin typeface="Courier New" pitchFamily="49" charset="0"/>
              </a:rPr>
              <a:t>NATURAL JOIN</a:t>
            </a:r>
            <a:r>
              <a:rPr lang="en-US" smtClean="0"/>
              <a:t> syntax causes an error.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E7A088-368E-40CF-AE2B-A30027AE0B3B}"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3B60E-EFD8-4DEC-89A9-E66D47D85DAE}" type="slidenum">
              <a:rPr lang="en-US" smtClean="0"/>
              <a:t>‹#›</a:t>
            </a:fld>
            <a:endParaRPr lang="en-US"/>
          </a:p>
        </p:txBody>
      </p:sp>
      <p:sp>
        <p:nvSpPr>
          <p:cNvPr id="7" name="Slide_Copyright"/>
          <p:cNvSpPr>
            <a:spLocks noChangeArrowheads="1"/>
          </p:cNvSpPr>
          <p:nvPr userDrawn="1"/>
        </p:nvSpPr>
        <p:spPr bwMode="auto">
          <a:xfrm>
            <a:off x="2527300" y="6654800"/>
            <a:ext cx="41021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buClrTx/>
              <a:buFontTx/>
              <a:buNone/>
            </a:pPr>
            <a:r>
              <a:rPr lang="en-US" sz="1200" b="0"/>
              <a:t>Copyright © 2004, Oracle.  All rights reserved.</a:t>
            </a:r>
          </a:p>
        </p:txBody>
      </p:sp>
    </p:spTree>
    <p:extLst>
      <p:ext uri="{BB962C8B-B14F-4D97-AF65-F5344CB8AC3E}">
        <p14:creationId xmlns:p14="http://schemas.microsoft.com/office/powerpoint/2010/main" val="2361381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E7A088-368E-40CF-AE2B-A30027AE0B3B}"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3B60E-EFD8-4DEC-89A9-E66D47D85DAE}" type="slidenum">
              <a:rPr lang="en-US" smtClean="0"/>
              <a:t>‹#›</a:t>
            </a:fld>
            <a:endParaRPr lang="en-US"/>
          </a:p>
        </p:txBody>
      </p:sp>
    </p:spTree>
    <p:extLst>
      <p:ext uri="{BB962C8B-B14F-4D97-AF65-F5344CB8AC3E}">
        <p14:creationId xmlns:p14="http://schemas.microsoft.com/office/powerpoint/2010/main" val="2777099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E7A088-368E-40CF-AE2B-A30027AE0B3B}"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3B60E-EFD8-4DEC-89A9-E66D47D85DAE}" type="slidenum">
              <a:rPr lang="en-US" smtClean="0"/>
              <a:t>‹#›</a:t>
            </a:fld>
            <a:endParaRPr lang="en-US"/>
          </a:p>
        </p:txBody>
      </p:sp>
    </p:spTree>
    <p:extLst>
      <p:ext uri="{BB962C8B-B14F-4D97-AF65-F5344CB8AC3E}">
        <p14:creationId xmlns:p14="http://schemas.microsoft.com/office/powerpoint/2010/main" val="159562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E7A088-368E-40CF-AE2B-A30027AE0B3B}"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3B60E-EFD8-4DEC-89A9-E66D47D85DAE}" type="slidenum">
              <a:rPr lang="en-US" smtClean="0"/>
              <a:t>‹#›</a:t>
            </a:fld>
            <a:endParaRPr lang="en-US"/>
          </a:p>
        </p:txBody>
      </p:sp>
    </p:spTree>
    <p:extLst>
      <p:ext uri="{BB962C8B-B14F-4D97-AF65-F5344CB8AC3E}">
        <p14:creationId xmlns:p14="http://schemas.microsoft.com/office/powerpoint/2010/main" val="241431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E7A088-368E-40CF-AE2B-A30027AE0B3B}"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B3B60E-EFD8-4DEC-89A9-E66D47D85DAE}" type="slidenum">
              <a:rPr lang="en-US" smtClean="0"/>
              <a:t>‹#›</a:t>
            </a:fld>
            <a:endParaRPr lang="en-US"/>
          </a:p>
        </p:txBody>
      </p:sp>
    </p:spTree>
    <p:extLst>
      <p:ext uri="{BB962C8B-B14F-4D97-AF65-F5344CB8AC3E}">
        <p14:creationId xmlns:p14="http://schemas.microsoft.com/office/powerpoint/2010/main" val="4162884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E7A088-368E-40CF-AE2B-A30027AE0B3B}"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B3B60E-EFD8-4DEC-89A9-E66D47D85DAE}" type="slidenum">
              <a:rPr lang="en-US" smtClean="0"/>
              <a:t>‹#›</a:t>
            </a:fld>
            <a:endParaRPr lang="en-US"/>
          </a:p>
        </p:txBody>
      </p:sp>
    </p:spTree>
    <p:extLst>
      <p:ext uri="{BB962C8B-B14F-4D97-AF65-F5344CB8AC3E}">
        <p14:creationId xmlns:p14="http://schemas.microsoft.com/office/powerpoint/2010/main" val="4062610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E7A088-368E-40CF-AE2B-A30027AE0B3B}" type="datetimeFigureOut">
              <a:rPr lang="en-US" smtClean="0"/>
              <a:t>10/3/2022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B3B60E-EFD8-4DEC-89A9-E66D47D85DAE}" type="slidenum">
              <a:rPr lang="en-US" smtClean="0"/>
              <a:t>‹#›</a:t>
            </a:fld>
            <a:endParaRPr lang="en-US"/>
          </a:p>
        </p:txBody>
      </p:sp>
    </p:spTree>
    <p:extLst>
      <p:ext uri="{BB962C8B-B14F-4D97-AF65-F5344CB8AC3E}">
        <p14:creationId xmlns:p14="http://schemas.microsoft.com/office/powerpoint/2010/main" val="2168335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E7A088-368E-40CF-AE2B-A30027AE0B3B}" type="datetimeFigureOut">
              <a:rPr lang="en-US" smtClean="0"/>
              <a:t>10/3/2022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B3B60E-EFD8-4DEC-89A9-E66D47D85DAE}" type="slidenum">
              <a:rPr lang="en-US" smtClean="0"/>
              <a:t>‹#›</a:t>
            </a:fld>
            <a:endParaRPr lang="en-US"/>
          </a:p>
        </p:txBody>
      </p:sp>
    </p:spTree>
    <p:extLst>
      <p:ext uri="{BB962C8B-B14F-4D97-AF65-F5344CB8AC3E}">
        <p14:creationId xmlns:p14="http://schemas.microsoft.com/office/powerpoint/2010/main" val="3156523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7A088-368E-40CF-AE2B-A30027AE0B3B}" type="datetimeFigureOut">
              <a:rPr lang="en-US" smtClean="0"/>
              <a:t>10/3/2022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B3B60E-EFD8-4DEC-89A9-E66D47D85DAE}" type="slidenum">
              <a:rPr lang="en-US" smtClean="0"/>
              <a:t>‹#›</a:t>
            </a:fld>
            <a:endParaRPr lang="en-US"/>
          </a:p>
        </p:txBody>
      </p:sp>
    </p:spTree>
    <p:extLst>
      <p:ext uri="{BB962C8B-B14F-4D97-AF65-F5344CB8AC3E}">
        <p14:creationId xmlns:p14="http://schemas.microsoft.com/office/powerpoint/2010/main" val="2651261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E7A088-368E-40CF-AE2B-A30027AE0B3B}"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B3B60E-EFD8-4DEC-89A9-E66D47D85DAE}" type="slidenum">
              <a:rPr lang="en-US" smtClean="0"/>
              <a:t>‹#›</a:t>
            </a:fld>
            <a:endParaRPr lang="en-US"/>
          </a:p>
        </p:txBody>
      </p:sp>
    </p:spTree>
    <p:extLst>
      <p:ext uri="{BB962C8B-B14F-4D97-AF65-F5344CB8AC3E}">
        <p14:creationId xmlns:p14="http://schemas.microsoft.com/office/powerpoint/2010/main" val="2808129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E7A088-368E-40CF-AE2B-A30027AE0B3B}"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B3B60E-EFD8-4DEC-89A9-E66D47D85DAE}" type="slidenum">
              <a:rPr lang="en-US" smtClean="0"/>
              <a:t>‹#›</a:t>
            </a:fld>
            <a:endParaRPr lang="en-US"/>
          </a:p>
        </p:txBody>
      </p:sp>
    </p:spTree>
    <p:extLst>
      <p:ext uri="{BB962C8B-B14F-4D97-AF65-F5344CB8AC3E}">
        <p14:creationId xmlns:p14="http://schemas.microsoft.com/office/powerpoint/2010/main" val="32782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7A088-368E-40CF-AE2B-A30027AE0B3B}" type="datetimeFigureOut">
              <a:rPr lang="en-US" smtClean="0"/>
              <a:t>10/3/2022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B3B60E-EFD8-4DEC-89A9-E66D47D85DAE}" type="slidenum">
              <a:rPr lang="en-US" smtClean="0"/>
              <a:t>‹#›</a:t>
            </a:fld>
            <a:endParaRPr lang="en-US"/>
          </a:p>
        </p:txBody>
      </p:sp>
    </p:spTree>
    <p:extLst>
      <p:ext uri="{BB962C8B-B14F-4D97-AF65-F5344CB8AC3E}">
        <p14:creationId xmlns:p14="http://schemas.microsoft.com/office/powerpoint/2010/main" val="1504149671"/>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audio" Target="../media/audio11.wav"/><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audio" Target="../media/audio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audio" Target="../media/audio14.wav"/><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audio" Target="../media/audio16.wav"/><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9.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audio" Target="../media/audio2.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audio" Target="../media/audio20.wav"/><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audio" Target="../media/audio21.wav"/><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22.wav"/><Relationship Id="rId6" Type="http://schemas.openxmlformats.org/officeDocument/2006/relationships/image" Target="../media/image1.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audio" Target="../media/audio23.wav"/><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4.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audio" Target="../media/audio25.wav"/><Relationship Id="rId5" Type="http://schemas.openxmlformats.org/officeDocument/2006/relationships/image" Target="../media/image1.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audio" Target="../media/audio26.wav"/><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audio" Target="../media/audio27.wav"/><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28.wav"/><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29.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audio" Target="../media/audio8.wav"/><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9.wav"/><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ctrTitle"/>
          </p:nvPr>
        </p:nvSpPr>
        <p:spPr/>
        <p:txBody>
          <a:bodyPr/>
          <a:lstStyle/>
          <a:p>
            <a:pPr eaLnBrk="1" hangingPunct="1"/>
            <a:r>
              <a:rPr lang="en-US" smtClean="0"/>
              <a:t>Displaying Data </a:t>
            </a:r>
            <a:br>
              <a:rPr lang="en-US" smtClean="0"/>
            </a:br>
            <a:r>
              <a:rPr lang="en-US" smtClean="0"/>
              <a:t>from Multiple Tables</a:t>
            </a:r>
          </a:p>
        </p:txBody>
      </p:sp>
      <p:pic>
        <p:nvPicPr>
          <p:cNvPr id="2" name="BFD1619.wav">
            <a:hlinkClick r:id="" action="ppaction://media"/>
          </p:cNvPr>
          <p:cNvPicPr>
            <a:picLocks noChangeAspect="1"/>
          </p:cNvPicPr>
          <p:nvPr>
            <a:wavAudioFile r:embed="rId1" name="BFD1F842.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advTm="728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10"/>
          <p:cNvSpPr>
            <a:spLocks noGrp="1" noChangeArrowheads="1"/>
          </p:cNvSpPr>
          <p:nvPr>
            <p:ph type="title"/>
          </p:nvPr>
        </p:nvSpPr>
        <p:spPr>
          <a:xfrm>
            <a:off x="889000" y="533400"/>
            <a:ext cx="7315200" cy="584200"/>
          </a:xfrm>
        </p:spPr>
        <p:txBody>
          <a:bodyPr>
            <a:normAutofit fontScale="90000"/>
          </a:bodyPr>
          <a:lstStyle/>
          <a:p>
            <a:pPr eaLnBrk="1" hangingPunct="1"/>
            <a:r>
              <a:rPr lang="en-US" smtClean="0"/>
              <a:t>Using Cross Joins</a:t>
            </a:r>
          </a:p>
        </p:txBody>
      </p:sp>
      <p:sp>
        <p:nvSpPr>
          <p:cNvPr id="12290" name="Content Placeholder 2"/>
          <p:cNvSpPr>
            <a:spLocks noGrp="1"/>
          </p:cNvSpPr>
          <p:nvPr>
            <p:ph idx="1"/>
          </p:nvPr>
        </p:nvSpPr>
        <p:spPr>
          <a:xfrm>
            <a:off x="511629" y="1230086"/>
            <a:ext cx="8051573" cy="5107214"/>
          </a:xfrm>
        </p:spPr>
        <p:txBody>
          <a:bodyPr/>
          <a:lstStyle/>
          <a:p>
            <a:pPr marL="0" indent="0" eaLnBrk="1" hangingPunct="1">
              <a:buFont typeface="Arial" charset="0"/>
              <a:buNone/>
            </a:pPr>
            <a:r>
              <a:rPr lang="en-US" sz="2000" dirty="0" smtClean="0">
                <a:solidFill>
                  <a:srgbClr val="FF0000"/>
                </a:solidFill>
              </a:rPr>
              <a:t>Try:</a:t>
            </a:r>
          </a:p>
          <a:p>
            <a:pPr marL="0" indent="0" eaLnBrk="1" hangingPunct="1">
              <a:buFont typeface="Arial" charset="0"/>
              <a:buNone/>
            </a:pPr>
            <a:r>
              <a:rPr lang="en-US" sz="2000" dirty="0" smtClean="0"/>
              <a:t>Write SQL statement to do the following relation:</a:t>
            </a:r>
          </a:p>
          <a:p>
            <a:pPr marL="0" indent="0" eaLnBrk="1" hangingPunct="1">
              <a:buFont typeface="Arial" charset="0"/>
              <a:buNone/>
            </a:pPr>
            <a:r>
              <a:rPr lang="en-US" sz="2000" dirty="0" smtClean="0"/>
              <a:t>DEPARTMENT  </a:t>
            </a:r>
            <a:r>
              <a:rPr lang="en-US" sz="2000" dirty="0" smtClean="0">
                <a:sym typeface="Webdings" pitchFamily="18" charset="2"/>
              </a:rPr>
              <a:t> LOCATION</a:t>
            </a:r>
          </a:p>
          <a:p>
            <a:pPr marL="0" indent="0" eaLnBrk="1" hangingPunct="1">
              <a:buFont typeface="Arial" charset="0"/>
              <a:buNone/>
            </a:pPr>
            <a:endParaRPr lang="en-US" sz="2000" dirty="0" smtClean="0"/>
          </a:p>
          <a:p>
            <a:pPr marL="0" indent="0" eaLnBrk="1" hangingPunct="1">
              <a:buFont typeface="Arial" charset="0"/>
              <a:buNone/>
            </a:pPr>
            <a:r>
              <a:rPr lang="en-US" sz="2000" dirty="0" smtClean="0">
                <a:solidFill>
                  <a:srgbClr val="FF0000"/>
                </a:solidFill>
              </a:rPr>
              <a:t>Solution:</a:t>
            </a:r>
          </a:p>
          <a:p>
            <a:pPr marL="0" indent="0" eaLnBrk="1" hangingPunct="1">
              <a:buFont typeface="Arial" charset="0"/>
              <a:buNone/>
            </a:pPr>
            <a:endParaRPr lang="en-US" sz="2000" dirty="0" smtClean="0">
              <a:solidFill>
                <a:srgbClr val="FF0000"/>
              </a:solidFill>
            </a:endParaRPr>
          </a:p>
          <a:p>
            <a:pPr marL="0" indent="0" eaLnBrk="1" hangingPunct="1">
              <a:buFont typeface="Arial" charset="0"/>
              <a:buNone/>
            </a:pPr>
            <a:endParaRPr lang="en-US" sz="2000" dirty="0" smtClean="0"/>
          </a:p>
          <a:p>
            <a:pPr marL="0" indent="0" eaLnBrk="1" hangingPunct="1">
              <a:buFont typeface="Arial" charset="0"/>
              <a:buNone/>
            </a:pPr>
            <a:endParaRPr lang="en-US" sz="2000" dirty="0" smtClean="0"/>
          </a:p>
          <a:p>
            <a:pPr marL="0" indent="0" eaLnBrk="1" hangingPunct="1">
              <a:buFont typeface="Arial" charset="0"/>
              <a:buNone/>
            </a:pPr>
            <a:r>
              <a:rPr lang="en-US" sz="2000" dirty="0" smtClean="0">
                <a:solidFill>
                  <a:srgbClr val="FF0000"/>
                </a:solidFill>
              </a:rPr>
              <a:t>Generally:</a:t>
            </a:r>
          </a:p>
          <a:p>
            <a:pPr marL="0" indent="0" eaLnBrk="1" hangingPunct="1">
              <a:buFont typeface="Arial" charset="0"/>
              <a:buNone/>
            </a:pPr>
            <a:r>
              <a:rPr lang="en-US" sz="2000" dirty="0" smtClean="0"/>
              <a:t>CROSS PRODUCT is not  meaningful operation</a:t>
            </a:r>
          </a:p>
          <a:p>
            <a:pPr marL="0" indent="0" eaLnBrk="1" hangingPunct="1">
              <a:buFont typeface="Arial" charset="0"/>
              <a:buNone/>
            </a:pPr>
            <a:endParaRPr lang="en-US" sz="2000" dirty="0" smtClean="0"/>
          </a:p>
          <a:p>
            <a:pPr marL="0" indent="0" eaLnBrk="1" hangingPunct="1">
              <a:buFont typeface="Arial" charset="0"/>
              <a:buNone/>
            </a:pPr>
            <a:endParaRPr lang="en-US" sz="2000" dirty="0" smtClean="0"/>
          </a:p>
          <a:p>
            <a:pPr marL="0" indent="0" eaLnBrk="1" hangingPunct="1">
              <a:buFont typeface="Arial" charset="0"/>
              <a:buNone/>
            </a:pPr>
            <a:endParaRPr lang="en-US" sz="2000" dirty="0" smtClean="0"/>
          </a:p>
          <a:p>
            <a:pPr marL="0" indent="0" eaLnBrk="1" hangingPunct="1">
              <a:buFont typeface="Arial" charset="0"/>
              <a:buNone/>
            </a:pPr>
            <a:endParaRPr lang="ar-SA" sz="2000" dirty="0" smtClean="0"/>
          </a:p>
        </p:txBody>
      </p:sp>
      <p:sp>
        <p:nvSpPr>
          <p:cNvPr id="12292" name="Rectangle 12"/>
          <p:cNvSpPr>
            <a:spLocks noChangeArrowheads="1"/>
          </p:cNvSpPr>
          <p:nvPr/>
        </p:nvSpPr>
        <p:spPr bwMode="blackGray">
          <a:xfrm>
            <a:off x="936170" y="3167743"/>
            <a:ext cx="7091817" cy="753382"/>
          </a:xfrm>
          <a:prstGeom prst="rect">
            <a:avLst/>
          </a:prstGeom>
          <a:solidFill>
            <a:schemeClr val="accent1"/>
          </a:solidFill>
          <a:ln w="28575">
            <a:solidFill>
              <a:srgbClr val="000000"/>
            </a:solidFill>
            <a:miter lim="800000"/>
            <a:headEnd/>
            <a:tailEnd/>
          </a:ln>
        </p:spPr>
        <p:txBody>
          <a:bodyPr wrap="none" lIns="92075" tIns="46038" rIns="92075" bIns="46038" anchor="ctr"/>
          <a:lstStyle/>
          <a:p>
            <a:pPr algn="l"/>
            <a:r>
              <a:rPr lang="en-US" dirty="0"/>
              <a:t>Select  * </a:t>
            </a:r>
          </a:p>
          <a:p>
            <a:pPr algn="l"/>
            <a:r>
              <a:rPr lang="en-US" dirty="0"/>
              <a:t>From department CROSS JOIN location</a:t>
            </a:r>
            <a:endParaRPr lang="en-US" dirty="0">
              <a:solidFill>
                <a:srgbClr val="000000"/>
              </a:solidFill>
              <a:latin typeface="Courier New" pitchFamily="49" charset="0"/>
            </a:endParaRPr>
          </a:p>
        </p:txBody>
      </p:sp>
      <p:pic>
        <p:nvPicPr>
          <p:cNvPr id="2" name="901A806.wav">
            <a:hlinkClick r:id="" action="ppaction://media"/>
          </p:cNvPr>
          <p:cNvPicPr>
            <a:picLocks noChangeAspect="1"/>
          </p:cNvPicPr>
          <p:nvPr>
            <a:wavAudioFile r:embed="rId1" name="901AE729.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51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814501" y="1743075"/>
            <a:ext cx="162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spcBef>
                <a:spcPct val="0"/>
              </a:spcBef>
              <a:buClrTx/>
              <a:buFontTx/>
              <a:buNone/>
            </a:pPr>
            <a:r>
              <a:rPr lang="en-US" sz="2000" dirty="0">
                <a:latin typeface="Courier New" pitchFamily="49" charset="0"/>
              </a:rPr>
              <a:t>EMPLOYEES</a:t>
            </a:r>
            <a:r>
              <a:rPr lang="en-US" sz="2000" dirty="0"/>
              <a:t> </a:t>
            </a:r>
          </a:p>
        </p:txBody>
      </p:sp>
      <p:sp>
        <p:nvSpPr>
          <p:cNvPr id="13315" name="Rectangle 4"/>
          <p:cNvSpPr>
            <a:spLocks noChangeArrowheads="1"/>
          </p:cNvSpPr>
          <p:nvPr/>
        </p:nvSpPr>
        <p:spPr bwMode="auto">
          <a:xfrm>
            <a:off x="3896405" y="1727199"/>
            <a:ext cx="2012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spcBef>
                <a:spcPct val="0"/>
              </a:spcBef>
              <a:buClrTx/>
              <a:buFontTx/>
              <a:buNone/>
            </a:pPr>
            <a:r>
              <a:rPr lang="en-US" sz="2000" dirty="0">
                <a:latin typeface="Courier New" pitchFamily="49" charset="0"/>
              </a:rPr>
              <a:t>DEPARTMENTS </a:t>
            </a:r>
          </a:p>
        </p:txBody>
      </p:sp>
      <p:sp>
        <p:nvSpPr>
          <p:cNvPr id="13316" name="Rectangle 6"/>
          <p:cNvSpPr>
            <a:spLocks noChangeArrowheads="1"/>
          </p:cNvSpPr>
          <p:nvPr/>
        </p:nvSpPr>
        <p:spPr bwMode="auto">
          <a:xfrm>
            <a:off x="1400175" y="5395233"/>
            <a:ext cx="16097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lnSpc>
                <a:spcPct val="110000"/>
              </a:lnSpc>
              <a:spcBef>
                <a:spcPct val="0"/>
              </a:spcBef>
              <a:buClrTx/>
              <a:buFontTx/>
              <a:buNone/>
            </a:pPr>
            <a:r>
              <a:rPr lang="en-US" sz="2000" dirty="0"/>
              <a:t>Foreign key</a:t>
            </a:r>
          </a:p>
        </p:txBody>
      </p:sp>
      <p:sp>
        <p:nvSpPr>
          <p:cNvPr id="13317" name="Rectangle 8"/>
          <p:cNvSpPr>
            <a:spLocks noChangeArrowheads="1"/>
          </p:cNvSpPr>
          <p:nvPr/>
        </p:nvSpPr>
        <p:spPr bwMode="auto">
          <a:xfrm>
            <a:off x="4799012" y="5421540"/>
            <a:ext cx="16240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lnSpc>
                <a:spcPct val="110000"/>
              </a:lnSpc>
              <a:spcBef>
                <a:spcPct val="0"/>
              </a:spcBef>
              <a:buClrTx/>
              <a:buFontTx/>
              <a:buNone/>
            </a:pPr>
            <a:r>
              <a:rPr lang="en-US" sz="2000" dirty="0"/>
              <a:t>Primary key</a:t>
            </a:r>
          </a:p>
        </p:txBody>
      </p:sp>
      <p:pic>
        <p:nvPicPr>
          <p:cNvPr id="1331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565150" y="2124074"/>
            <a:ext cx="3201307" cy="307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pic>
        <p:nvPicPr>
          <p:cNvPr id="1331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3930650" y="2089149"/>
            <a:ext cx="3689350" cy="311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sp>
        <p:nvSpPr>
          <p:cNvPr id="13320" name="Rectangle 12"/>
          <p:cNvSpPr>
            <a:spLocks noChangeArrowheads="1"/>
          </p:cNvSpPr>
          <p:nvPr/>
        </p:nvSpPr>
        <p:spPr bwMode="auto">
          <a:xfrm>
            <a:off x="1747838" y="2139950"/>
            <a:ext cx="1262062" cy="2025650"/>
          </a:xfrm>
          <a:prstGeom prst="rect">
            <a:avLst/>
          </a:prstGeom>
          <a:noFill/>
          <a:ln w="254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sp>
        <p:nvSpPr>
          <p:cNvPr id="13321" name="Rectangle 13"/>
          <p:cNvSpPr>
            <a:spLocks noChangeArrowheads="1"/>
          </p:cNvSpPr>
          <p:nvPr/>
        </p:nvSpPr>
        <p:spPr bwMode="auto">
          <a:xfrm>
            <a:off x="4960938" y="2084388"/>
            <a:ext cx="1300162" cy="2066925"/>
          </a:xfrm>
          <a:prstGeom prst="rect">
            <a:avLst/>
          </a:prstGeom>
          <a:noFill/>
          <a:ln w="254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sp>
        <p:nvSpPr>
          <p:cNvPr id="13322" name="Line 7"/>
          <p:cNvSpPr>
            <a:spLocks noChangeShapeType="1"/>
          </p:cNvSpPr>
          <p:nvPr/>
        </p:nvSpPr>
        <p:spPr bwMode="auto">
          <a:xfrm flipH="1" flipV="1">
            <a:off x="2324100" y="3840163"/>
            <a:ext cx="1588" cy="657225"/>
          </a:xfrm>
          <a:prstGeom prst="line">
            <a:avLst/>
          </a:prstGeom>
          <a:noFill/>
          <a:ln w="2857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3323" name="Line 9"/>
          <p:cNvSpPr>
            <a:spLocks noChangeShapeType="1"/>
          </p:cNvSpPr>
          <p:nvPr/>
        </p:nvSpPr>
        <p:spPr bwMode="auto">
          <a:xfrm flipH="1" flipV="1">
            <a:off x="4410075" y="3738563"/>
            <a:ext cx="1588" cy="657225"/>
          </a:xfrm>
          <a:prstGeom prst="line">
            <a:avLst/>
          </a:prstGeom>
          <a:noFill/>
          <a:ln w="2857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3324" name="Title 15"/>
          <p:cNvSpPr>
            <a:spLocks noGrp="1"/>
          </p:cNvSpPr>
          <p:nvPr>
            <p:ph type="title"/>
          </p:nvPr>
        </p:nvSpPr>
        <p:spPr>
          <a:xfrm>
            <a:off x="889000" y="533400"/>
            <a:ext cx="7315200" cy="457200"/>
          </a:xfrm>
        </p:spPr>
        <p:txBody>
          <a:bodyPr>
            <a:spAutoFit/>
          </a:bodyPr>
          <a:lstStyle/>
          <a:p>
            <a:pPr eaLnBrk="1" hangingPunct="1"/>
            <a:r>
              <a:rPr lang="en-US" smtClean="0"/>
              <a:t>Retrieving Record with</a:t>
            </a:r>
            <a:r>
              <a:rPr lang="en-US" smtClean="0">
                <a:solidFill>
                  <a:srgbClr val="FF0000"/>
                </a:solidFill>
              </a:rPr>
              <a:t> Equijoin</a:t>
            </a:r>
            <a:endParaRPr lang="ar-SA" smtClean="0">
              <a:solidFill>
                <a:srgbClr val="FF0000"/>
              </a:solidFill>
            </a:endParaRPr>
          </a:p>
        </p:txBody>
      </p:sp>
      <p:sp>
        <p:nvSpPr>
          <p:cNvPr id="13325" name="Content Placeholder 2"/>
          <p:cNvSpPr txBox="1">
            <a:spLocks/>
          </p:cNvSpPr>
          <p:nvPr/>
        </p:nvSpPr>
        <p:spPr bwMode="auto">
          <a:xfrm>
            <a:off x="2314575" y="1192213"/>
            <a:ext cx="40132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28600" eaLnBrk="0" hangingPunct="0">
              <a:defRPr b="1">
                <a:solidFill>
                  <a:schemeClr val="tx1"/>
                </a:solidFill>
                <a:latin typeface="Arial" charset="0"/>
              </a:defRPr>
            </a:lvl1pPr>
            <a:lvl2pPr marL="742950" indent="-285750" defTabSz="228600" eaLnBrk="0" hangingPunct="0">
              <a:defRPr b="1">
                <a:solidFill>
                  <a:schemeClr val="tx1"/>
                </a:solidFill>
                <a:latin typeface="Arial" charset="0"/>
              </a:defRPr>
            </a:lvl2pPr>
            <a:lvl3pPr marL="1143000" indent="-228600" defTabSz="228600" eaLnBrk="0" hangingPunct="0">
              <a:defRPr b="1">
                <a:solidFill>
                  <a:schemeClr val="tx1"/>
                </a:solidFill>
                <a:latin typeface="Arial" charset="0"/>
              </a:defRPr>
            </a:lvl3pPr>
            <a:lvl4pPr marL="1600200" indent="-228600" defTabSz="228600" eaLnBrk="0" hangingPunct="0">
              <a:defRPr b="1">
                <a:solidFill>
                  <a:schemeClr val="tx1"/>
                </a:solidFill>
                <a:latin typeface="Arial" charset="0"/>
              </a:defRPr>
            </a:lvl4pPr>
            <a:lvl5pPr marL="2057400" indent="-228600" defTabSz="228600" eaLnBrk="0" hangingPunct="0">
              <a:defRPr b="1">
                <a:solidFill>
                  <a:schemeClr val="tx1"/>
                </a:solidFill>
                <a:latin typeface="Arial" charset="0"/>
              </a:defRPr>
            </a:lvl5pPr>
            <a:lvl6pPr marL="2514600" indent="-228600" algn="ctr" defTabSz="228600" eaLnBrk="0" fontAlgn="base" hangingPunct="0">
              <a:spcBef>
                <a:spcPct val="20000"/>
              </a:spcBef>
              <a:spcAft>
                <a:spcPct val="0"/>
              </a:spcAft>
              <a:buClr>
                <a:srgbClr val="FF0000"/>
              </a:buClr>
              <a:buFont typeface="Arial" charset="0"/>
              <a:defRPr b="1">
                <a:solidFill>
                  <a:schemeClr val="tx1"/>
                </a:solidFill>
                <a:latin typeface="Arial" charset="0"/>
              </a:defRPr>
            </a:lvl6pPr>
            <a:lvl7pPr marL="2971800" indent="-228600" algn="ctr" defTabSz="228600" eaLnBrk="0" fontAlgn="base" hangingPunct="0">
              <a:spcBef>
                <a:spcPct val="20000"/>
              </a:spcBef>
              <a:spcAft>
                <a:spcPct val="0"/>
              </a:spcAft>
              <a:buClr>
                <a:srgbClr val="FF0000"/>
              </a:buClr>
              <a:buFont typeface="Arial" charset="0"/>
              <a:defRPr b="1">
                <a:solidFill>
                  <a:schemeClr val="tx1"/>
                </a:solidFill>
                <a:latin typeface="Arial" charset="0"/>
              </a:defRPr>
            </a:lvl7pPr>
            <a:lvl8pPr marL="3429000" indent="-228600" algn="ctr" defTabSz="228600" eaLnBrk="0" fontAlgn="base" hangingPunct="0">
              <a:spcBef>
                <a:spcPct val="20000"/>
              </a:spcBef>
              <a:spcAft>
                <a:spcPct val="0"/>
              </a:spcAft>
              <a:buClr>
                <a:srgbClr val="FF0000"/>
              </a:buClr>
              <a:buFont typeface="Arial" charset="0"/>
              <a:defRPr b="1">
                <a:solidFill>
                  <a:schemeClr val="tx1"/>
                </a:solidFill>
                <a:latin typeface="Arial" charset="0"/>
              </a:defRPr>
            </a:lvl8pPr>
            <a:lvl9pPr marL="3886200" indent="-228600" algn="ctr" defTabSz="228600" eaLnBrk="0" fontAlgn="base" hangingPunct="0">
              <a:spcBef>
                <a:spcPct val="20000"/>
              </a:spcBef>
              <a:spcAft>
                <a:spcPct val="0"/>
              </a:spcAft>
              <a:buClr>
                <a:srgbClr val="FF0000"/>
              </a:buClr>
              <a:buFont typeface="Arial" charset="0"/>
              <a:defRPr b="1">
                <a:solidFill>
                  <a:schemeClr val="tx1"/>
                </a:solidFill>
                <a:latin typeface="Arial" charset="0"/>
              </a:defRPr>
            </a:lvl9pPr>
          </a:lstStyle>
          <a:p>
            <a:pPr algn="l" eaLnBrk="1" hangingPunct="1">
              <a:buClr>
                <a:srgbClr val="000000"/>
              </a:buClr>
            </a:pPr>
            <a:r>
              <a:rPr lang="en-US" sz="2200"/>
              <a:t>Employees </a:t>
            </a:r>
            <a:r>
              <a:rPr lang="en-US" sz="2200">
                <a:solidFill>
                  <a:srgbClr val="FF0000"/>
                </a:solidFill>
                <a:latin typeface="Verdana" pitchFamily="34" charset="0"/>
                <a:ea typeface="Verdana" pitchFamily="34" charset="0"/>
                <a:cs typeface="Verdana" pitchFamily="34" charset="0"/>
              </a:rPr>
              <a:t>∞</a:t>
            </a:r>
            <a:r>
              <a:rPr lang="en-US" sz="2200">
                <a:latin typeface="Verdana" pitchFamily="34" charset="0"/>
                <a:ea typeface="Verdana" pitchFamily="34" charset="0"/>
                <a:cs typeface="Verdana" pitchFamily="34" charset="0"/>
              </a:rPr>
              <a:t> Department</a:t>
            </a:r>
            <a:endParaRPr lang="ar-SA" sz="2200"/>
          </a:p>
        </p:txBody>
      </p:sp>
      <p:pic>
        <p:nvPicPr>
          <p:cNvPr id="2" name="D222853.wav">
            <a:hlinkClick r:id="" action="ppaction://media"/>
          </p:cNvPr>
          <p:cNvPicPr>
            <a:picLocks noChangeAspect="1"/>
          </p:cNvPicPr>
          <p:nvPr>
            <a:wavAudioFile r:embed="rId1" name="D2226730.wav"/>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767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889000" y="533400"/>
            <a:ext cx="7315200" cy="525463"/>
          </a:xfrm>
        </p:spPr>
        <p:txBody>
          <a:bodyPr>
            <a:normAutofit fontScale="90000"/>
          </a:bodyPr>
          <a:lstStyle/>
          <a:p>
            <a:pPr eaLnBrk="1" hangingPunct="1"/>
            <a:r>
              <a:rPr lang="en-US" smtClean="0"/>
              <a:t>Using Equijoin</a:t>
            </a:r>
            <a:endParaRPr lang="ar-SA" smtClean="0"/>
          </a:p>
        </p:txBody>
      </p:sp>
      <p:sp>
        <p:nvSpPr>
          <p:cNvPr id="14339" name="Rectangle 12"/>
          <p:cNvSpPr>
            <a:spLocks noChangeArrowheads="1"/>
          </p:cNvSpPr>
          <p:nvPr/>
        </p:nvSpPr>
        <p:spPr bwMode="blackGray">
          <a:xfrm>
            <a:off x="446088" y="1746250"/>
            <a:ext cx="7277100" cy="1273175"/>
          </a:xfrm>
          <a:prstGeom prst="rect">
            <a:avLst/>
          </a:prstGeom>
          <a:solidFill>
            <a:schemeClr val="accent1"/>
          </a:solidFill>
          <a:ln w="28575">
            <a:solidFill>
              <a:srgbClr val="000000"/>
            </a:solidFill>
            <a:miter lim="800000"/>
            <a:headEnd/>
            <a:tailEnd/>
          </a:ln>
        </p:spPr>
        <p:txBody>
          <a:bodyPr wrap="none" lIns="92075" tIns="46038" rIns="92075" bIns="46038" anchor="ctr"/>
          <a:lstStyle/>
          <a:p>
            <a:pPr algn="l"/>
            <a:r>
              <a:rPr lang="en-US"/>
              <a:t>Select  * </a:t>
            </a:r>
          </a:p>
          <a:p>
            <a:pPr algn="l"/>
            <a:r>
              <a:rPr lang="en-US"/>
              <a:t>From  employees ,departments</a:t>
            </a:r>
          </a:p>
          <a:p>
            <a:pPr algn="l"/>
            <a:r>
              <a:rPr lang="en-US"/>
              <a:t>Where employees.department_id=departments.department_id</a:t>
            </a:r>
          </a:p>
        </p:txBody>
      </p:sp>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3" y="3168650"/>
            <a:ext cx="6176962"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sm" len="sm"/>
                <a:tailEnd type="none" w="sm" len="sm"/>
              </a14:hiddenLine>
            </a:ext>
          </a:extLst>
        </p:spPr>
      </p:pic>
      <p:sp>
        <p:nvSpPr>
          <p:cNvPr id="14341" name="Rectangle 9"/>
          <p:cNvSpPr>
            <a:spLocks noChangeArrowheads="1"/>
          </p:cNvSpPr>
          <p:nvPr/>
        </p:nvSpPr>
        <p:spPr bwMode="auto">
          <a:xfrm>
            <a:off x="4103688" y="3163888"/>
            <a:ext cx="2717800" cy="27432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sp>
        <p:nvSpPr>
          <p:cNvPr id="14342" name="Rectangle 5"/>
          <p:cNvSpPr>
            <a:spLocks noChangeArrowheads="1"/>
          </p:cNvSpPr>
          <p:nvPr/>
        </p:nvSpPr>
        <p:spPr bwMode="auto">
          <a:xfrm>
            <a:off x="463550" y="1052513"/>
            <a:ext cx="6789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defTabSz="228600">
              <a:buClr>
                <a:srgbClr val="000000"/>
              </a:buClr>
            </a:pPr>
            <a:r>
              <a:rPr lang="en-US"/>
              <a:t>Write SQL statement to do this: Employees </a:t>
            </a:r>
            <a:r>
              <a:rPr lang="en-US">
                <a:latin typeface="Verdana" pitchFamily="34" charset="0"/>
                <a:ea typeface="Verdana" pitchFamily="34" charset="0"/>
                <a:cs typeface="Verdana" pitchFamily="34" charset="0"/>
              </a:rPr>
              <a:t>∞ Department</a:t>
            </a:r>
            <a:endParaRPr lang="ar-SA"/>
          </a:p>
        </p:txBody>
      </p:sp>
      <p:pic>
        <p:nvPicPr>
          <p:cNvPr id="2" name="8C06869.wav">
            <a:hlinkClick r:id="" action="ppaction://media"/>
          </p:cNvPr>
          <p:cNvPicPr>
            <a:picLocks noChangeAspect="1"/>
          </p:cNvPicPr>
          <p:nvPr>
            <a:wavAudioFile r:embed="rId1" name="8C068D66.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757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pPr eaLnBrk="1" hangingPunct="1"/>
            <a:r>
              <a:rPr lang="en-US" smtClean="0"/>
              <a:t>Creating Natural Joins</a:t>
            </a:r>
          </a:p>
        </p:txBody>
      </p:sp>
      <p:sp>
        <p:nvSpPr>
          <p:cNvPr id="15363" name="Rectangle 5"/>
          <p:cNvSpPr>
            <a:spLocks noGrp="1" noChangeArrowheads="1"/>
          </p:cNvSpPr>
          <p:nvPr>
            <p:ph idx="1"/>
          </p:nvPr>
        </p:nvSpPr>
        <p:spPr>
          <a:xfrm>
            <a:off x="751114" y="1643743"/>
            <a:ext cx="7567386" cy="4234543"/>
          </a:xfrm>
        </p:spPr>
        <p:txBody>
          <a:bodyPr>
            <a:normAutofit lnSpcReduction="10000"/>
          </a:bodyPr>
          <a:lstStyle/>
          <a:p>
            <a:pPr lvl="1" eaLnBrk="1" hangingPunct="1"/>
            <a:r>
              <a:rPr lang="en-US" dirty="0" smtClean="0"/>
              <a:t>The </a:t>
            </a:r>
            <a:r>
              <a:rPr lang="en-US" dirty="0" smtClean="0">
                <a:latin typeface="Courier New" pitchFamily="49" charset="0"/>
              </a:rPr>
              <a:t>NATURAL</a:t>
            </a:r>
            <a:r>
              <a:rPr lang="en-US" dirty="0" smtClean="0"/>
              <a:t> </a:t>
            </a:r>
            <a:r>
              <a:rPr lang="en-US" dirty="0" smtClean="0">
                <a:latin typeface="Courier New" pitchFamily="49" charset="0"/>
              </a:rPr>
              <a:t>JOIN</a:t>
            </a:r>
            <a:r>
              <a:rPr lang="en-US" dirty="0" smtClean="0"/>
              <a:t> clause is based on all columns in the two tables that have the same name.</a:t>
            </a:r>
          </a:p>
          <a:p>
            <a:pPr lvl="1" eaLnBrk="1" hangingPunct="1"/>
            <a:r>
              <a:rPr lang="en-US" dirty="0" smtClean="0"/>
              <a:t>It selects rows from the two tables that have equal values in all matched columns.</a:t>
            </a:r>
          </a:p>
          <a:p>
            <a:pPr lvl="1" eaLnBrk="1" hangingPunct="1"/>
            <a:r>
              <a:rPr lang="en-US" dirty="0" smtClean="0"/>
              <a:t>If the columns having the same names have different data types, an error is returned.</a:t>
            </a:r>
          </a:p>
          <a:p>
            <a:pPr lvl="1" eaLnBrk="1" hangingPunct="1"/>
            <a:r>
              <a:rPr lang="en-US" dirty="0" smtClean="0"/>
              <a:t>Natural join is special case of Equijoin</a:t>
            </a:r>
          </a:p>
          <a:p>
            <a:pPr lvl="1" eaLnBrk="1" hangingPunct="1"/>
            <a:r>
              <a:rPr lang="en-US" dirty="0" smtClean="0"/>
              <a:t>Natural join removes duplicate attributes</a:t>
            </a:r>
          </a:p>
          <a:p>
            <a:pPr lvl="1" eaLnBrk="1" hangingPunct="1"/>
            <a:endParaRPr lang="en-US" dirty="0" smtClean="0"/>
          </a:p>
        </p:txBody>
      </p:sp>
      <p:pic>
        <p:nvPicPr>
          <p:cNvPr id="2" name="4A54885.wav">
            <a:hlinkClick r:id="" action="ppaction://media"/>
          </p:cNvPr>
          <p:cNvPicPr>
            <a:picLocks noChangeAspect="1"/>
          </p:cNvPicPr>
          <p:nvPr>
            <a:wavAudioFile r:embed="rId1" name="4A540DED.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070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36"/>
          <p:cNvSpPr>
            <a:spLocks noChangeArrowheads="1"/>
          </p:cNvSpPr>
          <p:nvPr/>
        </p:nvSpPr>
        <p:spPr bwMode="blackGray">
          <a:xfrm>
            <a:off x="866775" y="1892300"/>
            <a:ext cx="7286625" cy="1071563"/>
          </a:xfrm>
          <a:prstGeom prst="rect">
            <a:avLst/>
          </a:prstGeom>
          <a:solidFill>
            <a:schemeClr val="accent1"/>
          </a:solidFill>
          <a:ln w="28575">
            <a:solidFill>
              <a:srgbClr val="000000"/>
            </a:solidFill>
            <a:miter lim="800000"/>
            <a:headEnd/>
            <a:tailEnd/>
          </a:ln>
        </p:spPr>
        <p:txBody>
          <a:bodyPr wrap="none" lIns="92075" tIns="46038" rIns="92075" bIns="46038" anchor="ctr"/>
          <a:lstStyle/>
          <a:p>
            <a:pPr algn="l" eaLnBrk="0" hangingPunct="0">
              <a:spcBef>
                <a:spcPct val="0"/>
              </a:spcBef>
              <a:buClrTx/>
              <a:buFontTx/>
              <a:buNone/>
              <a:tabLst>
                <a:tab pos="1200150" algn="l"/>
              </a:tabLst>
            </a:pPr>
            <a:r>
              <a:rPr lang="en-US">
                <a:solidFill>
                  <a:srgbClr val="000000"/>
                </a:solidFill>
                <a:latin typeface="Courier New" pitchFamily="49" charset="0"/>
              </a:rPr>
              <a:t>SELECT department_id, department_name,</a:t>
            </a:r>
          </a:p>
          <a:p>
            <a:pPr algn="l" eaLnBrk="0" hangingPunct="0">
              <a:spcBef>
                <a:spcPct val="0"/>
              </a:spcBef>
              <a:buClrTx/>
              <a:buFontTx/>
              <a:buNone/>
              <a:tabLst>
                <a:tab pos="1200150" algn="l"/>
              </a:tabLst>
            </a:pPr>
            <a:r>
              <a:rPr lang="en-US">
                <a:solidFill>
                  <a:srgbClr val="000000"/>
                </a:solidFill>
                <a:latin typeface="Courier New" pitchFamily="49" charset="0"/>
              </a:rPr>
              <a:t>       location_id, city</a:t>
            </a:r>
          </a:p>
          <a:p>
            <a:pPr algn="l" eaLnBrk="0" hangingPunct="0">
              <a:spcBef>
                <a:spcPct val="0"/>
              </a:spcBef>
              <a:buClrTx/>
              <a:buFontTx/>
              <a:buNone/>
              <a:tabLst>
                <a:tab pos="1200150" algn="l"/>
              </a:tabLst>
            </a:pPr>
            <a:r>
              <a:rPr lang="en-US">
                <a:solidFill>
                  <a:srgbClr val="000000"/>
                </a:solidFill>
                <a:latin typeface="Courier New" pitchFamily="49" charset="0"/>
              </a:rPr>
              <a:t>FROM   departments</a:t>
            </a:r>
          </a:p>
          <a:p>
            <a:pPr algn="l" eaLnBrk="0" hangingPunct="0">
              <a:spcBef>
                <a:spcPct val="0"/>
              </a:spcBef>
              <a:buClrTx/>
              <a:buFontTx/>
              <a:buNone/>
              <a:tabLst>
                <a:tab pos="1200150" algn="l"/>
              </a:tabLst>
            </a:pPr>
            <a:r>
              <a:rPr lang="en-US">
                <a:solidFill>
                  <a:srgbClr val="000000"/>
                </a:solidFill>
                <a:latin typeface="Courier New" pitchFamily="49" charset="0"/>
              </a:rPr>
              <a:t>NATURAL JOIN locations ;</a:t>
            </a:r>
          </a:p>
        </p:txBody>
      </p:sp>
      <p:pic>
        <p:nvPicPr>
          <p:cNvPr id="16387"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919163" y="3268663"/>
            <a:ext cx="71913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sp>
        <p:nvSpPr>
          <p:cNvPr id="16388" name="Rectangle 1035"/>
          <p:cNvSpPr>
            <a:spLocks noGrp="1" noChangeArrowheads="1"/>
          </p:cNvSpPr>
          <p:nvPr>
            <p:ph type="title"/>
          </p:nvPr>
        </p:nvSpPr>
        <p:spPr/>
        <p:txBody>
          <a:bodyPr>
            <a:normAutofit fontScale="90000"/>
          </a:bodyPr>
          <a:lstStyle/>
          <a:p>
            <a:pPr eaLnBrk="1" hangingPunct="1"/>
            <a:r>
              <a:rPr lang="en-US" smtClean="0"/>
              <a:t>Retrieving Records with Natural Joins</a:t>
            </a:r>
          </a:p>
        </p:txBody>
      </p:sp>
      <p:pic>
        <p:nvPicPr>
          <p:cNvPr id="16389" name="Picture 10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163" y="5260975"/>
            <a:ext cx="71913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sp>
        <p:nvSpPr>
          <p:cNvPr id="16390" name="Rectangle 1031"/>
          <p:cNvSpPr>
            <a:spLocks noChangeArrowheads="1"/>
          </p:cNvSpPr>
          <p:nvPr/>
        </p:nvSpPr>
        <p:spPr bwMode="auto">
          <a:xfrm>
            <a:off x="4740275" y="3317875"/>
            <a:ext cx="1397000" cy="1928813"/>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sp>
        <p:nvSpPr>
          <p:cNvPr id="16391" name="Rectangle 1032"/>
          <p:cNvSpPr>
            <a:spLocks noChangeArrowheads="1"/>
          </p:cNvSpPr>
          <p:nvPr/>
        </p:nvSpPr>
        <p:spPr bwMode="auto">
          <a:xfrm>
            <a:off x="911225" y="2671763"/>
            <a:ext cx="3127375" cy="2667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pic>
        <p:nvPicPr>
          <p:cNvPr id="2" name="FDFC885.wav">
            <a:hlinkClick r:id="" action="ppaction://media"/>
          </p:cNvPr>
          <p:cNvPicPr>
            <a:picLocks noChangeAspect="1"/>
          </p:cNvPicPr>
          <p:nvPr>
            <a:wavAudioFile r:embed="rId1" name="FDFC5C0A.wav"/>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42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p:txBody>
          <a:bodyPr>
            <a:normAutofit fontScale="90000"/>
          </a:bodyPr>
          <a:lstStyle/>
          <a:p>
            <a:pPr eaLnBrk="1" hangingPunct="1"/>
            <a:r>
              <a:rPr lang="en-US" smtClean="0"/>
              <a:t>Creating Joins with the </a:t>
            </a:r>
            <a:r>
              <a:rPr lang="en-US" smtClean="0">
                <a:latin typeface="Courier New" pitchFamily="49" charset="0"/>
              </a:rPr>
              <a:t>USING</a:t>
            </a:r>
            <a:r>
              <a:rPr lang="en-US" smtClean="0"/>
              <a:t> Clause</a:t>
            </a:r>
          </a:p>
        </p:txBody>
      </p:sp>
      <p:sp>
        <p:nvSpPr>
          <p:cNvPr id="17411" name="Rectangle 5"/>
          <p:cNvSpPr>
            <a:spLocks noGrp="1" noChangeArrowheads="1"/>
          </p:cNvSpPr>
          <p:nvPr>
            <p:ph idx="1"/>
          </p:nvPr>
        </p:nvSpPr>
        <p:spPr>
          <a:xfrm>
            <a:off x="863599" y="1816100"/>
            <a:ext cx="7551057" cy="3615871"/>
          </a:xfrm>
        </p:spPr>
        <p:txBody>
          <a:bodyPr>
            <a:normAutofit/>
          </a:bodyPr>
          <a:lstStyle/>
          <a:p>
            <a:pPr lvl="1" eaLnBrk="1" hangingPunct="1"/>
            <a:r>
              <a:rPr lang="en-US" dirty="0" smtClean="0"/>
              <a:t>If several columns have the same names but the data types do not match, the </a:t>
            </a:r>
            <a:r>
              <a:rPr lang="en-US" dirty="0" smtClean="0">
                <a:latin typeface="Courier New" pitchFamily="49" charset="0"/>
              </a:rPr>
              <a:t>NATURAL</a:t>
            </a:r>
            <a:r>
              <a:rPr lang="en-US" dirty="0" smtClean="0"/>
              <a:t> </a:t>
            </a:r>
            <a:r>
              <a:rPr lang="en-US" dirty="0" smtClean="0">
                <a:latin typeface="Courier New" pitchFamily="49" charset="0"/>
              </a:rPr>
              <a:t>JOIN</a:t>
            </a:r>
            <a:r>
              <a:rPr lang="en-US" dirty="0" smtClean="0"/>
              <a:t> clause can be modified with the </a:t>
            </a:r>
            <a:r>
              <a:rPr lang="en-US" dirty="0" smtClean="0">
                <a:latin typeface="Courier New" pitchFamily="49" charset="0"/>
              </a:rPr>
              <a:t>USING</a:t>
            </a:r>
            <a:r>
              <a:rPr lang="en-US" dirty="0" smtClean="0"/>
              <a:t> clause to specify the columns that should be used for an equijoin.</a:t>
            </a:r>
          </a:p>
          <a:p>
            <a:pPr lvl="1" eaLnBrk="1" hangingPunct="1"/>
            <a:r>
              <a:rPr lang="en-US" dirty="0" smtClean="0"/>
              <a:t>Use the </a:t>
            </a:r>
            <a:r>
              <a:rPr lang="en-US" dirty="0" smtClean="0">
                <a:latin typeface="Courier New" pitchFamily="49" charset="0"/>
              </a:rPr>
              <a:t>USING</a:t>
            </a:r>
            <a:r>
              <a:rPr lang="en-US" dirty="0" smtClean="0"/>
              <a:t> clause to match only one column when more than one column matches.</a:t>
            </a:r>
          </a:p>
        </p:txBody>
      </p:sp>
      <p:pic>
        <p:nvPicPr>
          <p:cNvPr id="2" name="2AD6900.wav">
            <a:hlinkClick r:id="" action="ppaction://media"/>
          </p:cNvPr>
          <p:cNvPicPr>
            <a:picLocks noChangeAspect="1"/>
          </p:cNvPicPr>
          <p:nvPr>
            <a:wavAudioFile r:embed="rId1" name="2AD679F0.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693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38" descr="10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225" y="3103563"/>
            <a:ext cx="72231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1036"/>
          <p:cNvSpPr>
            <a:spLocks noChangeArrowheads="1"/>
          </p:cNvSpPr>
          <p:nvPr/>
        </p:nvSpPr>
        <p:spPr bwMode="blackGray">
          <a:xfrm>
            <a:off x="866775" y="1855788"/>
            <a:ext cx="7286625" cy="1174750"/>
          </a:xfrm>
          <a:prstGeom prst="rect">
            <a:avLst/>
          </a:prstGeom>
          <a:solidFill>
            <a:schemeClr val="accent1"/>
          </a:solidFill>
          <a:ln w="28575">
            <a:solidFill>
              <a:srgbClr val="000000"/>
            </a:solidFill>
            <a:miter lim="800000"/>
            <a:headEnd/>
            <a:tailEnd/>
          </a:ln>
        </p:spPr>
        <p:txBody>
          <a:bodyPr wrap="none" lIns="92075" tIns="46038" rIns="92075" bIns="46038" anchor="ctr"/>
          <a:lstStyle/>
          <a:p>
            <a:pPr algn="l" eaLnBrk="0" hangingPunct="0">
              <a:spcBef>
                <a:spcPct val="0"/>
              </a:spcBef>
              <a:buClrTx/>
              <a:buFontTx/>
              <a:buNone/>
              <a:tabLst>
                <a:tab pos="1200150" algn="l"/>
              </a:tabLst>
            </a:pPr>
            <a:r>
              <a:rPr lang="en-US">
                <a:solidFill>
                  <a:srgbClr val="000000"/>
                </a:solidFill>
                <a:latin typeface="Courier New" pitchFamily="49" charset="0"/>
              </a:rPr>
              <a:t>SELECT employees.employee_id, employees.last_name, </a:t>
            </a:r>
          </a:p>
          <a:p>
            <a:pPr algn="l" eaLnBrk="0" hangingPunct="0">
              <a:spcBef>
                <a:spcPct val="0"/>
              </a:spcBef>
              <a:buClrTx/>
              <a:buFontTx/>
              <a:buNone/>
              <a:tabLst>
                <a:tab pos="1200150" algn="l"/>
              </a:tabLst>
            </a:pPr>
            <a:r>
              <a:rPr lang="en-US">
                <a:solidFill>
                  <a:srgbClr val="000000"/>
                </a:solidFill>
                <a:latin typeface="Courier New" pitchFamily="49" charset="0"/>
              </a:rPr>
              <a:t>       departments.location_id, department_id</a:t>
            </a:r>
          </a:p>
          <a:p>
            <a:pPr algn="l" eaLnBrk="0" hangingPunct="0">
              <a:spcBef>
                <a:spcPct val="0"/>
              </a:spcBef>
              <a:buClrTx/>
              <a:buFontTx/>
              <a:buNone/>
              <a:tabLst>
                <a:tab pos="1200150" algn="l"/>
              </a:tabLst>
            </a:pPr>
            <a:r>
              <a:rPr lang="en-US">
                <a:solidFill>
                  <a:srgbClr val="000000"/>
                </a:solidFill>
                <a:latin typeface="Courier New" pitchFamily="49" charset="0"/>
              </a:rPr>
              <a:t>FROM   employees JOIN departments</a:t>
            </a:r>
          </a:p>
          <a:p>
            <a:pPr algn="l" eaLnBrk="0" hangingPunct="0">
              <a:spcBef>
                <a:spcPct val="0"/>
              </a:spcBef>
              <a:buClrTx/>
              <a:buFontTx/>
              <a:buNone/>
              <a:tabLst>
                <a:tab pos="1200150" algn="l"/>
              </a:tabLst>
            </a:pPr>
            <a:r>
              <a:rPr lang="en-US">
                <a:solidFill>
                  <a:srgbClr val="000000"/>
                </a:solidFill>
                <a:latin typeface="Courier New" pitchFamily="49" charset="0"/>
              </a:rPr>
              <a:t>USING (department_id) ;</a:t>
            </a:r>
          </a:p>
        </p:txBody>
      </p:sp>
      <p:sp>
        <p:nvSpPr>
          <p:cNvPr id="18436" name="Rectangle 1035"/>
          <p:cNvSpPr>
            <a:spLocks noGrp="1" noChangeArrowheads="1"/>
          </p:cNvSpPr>
          <p:nvPr>
            <p:ph type="title"/>
          </p:nvPr>
        </p:nvSpPr>
        <p:spPr/>
        <p:txBody>
          <a:bodyPr>
            <a:normAutofit fontScale="90000"/>
          </a:bodyPr>
          <a:lstStyle/>
          <a:p>
            <a:pPr eaLnBrk="1" hangingPunct="1"/>
            <a:r>
              <a:rPr lang="en-US" smtClean="0"/>
              <a:t>Retrieving Records with the </a:t>
            </a:r>
            <a:r>
              <a:rPr lang="en-US" smtClean="0">
                <a:latin typeface="Courier New" pitchFamily="49" charset="0"/>
              </a:rPr>
              <a:t>USING</a:t>
            </a:r>
            <a:r>
              <a:rPr lang="en-US" smtClean="0"/>
              <a:t> Clause</a:t>
            </a:r>
          </a:p>
        </p:txBody>
      </p:sp>
      <p:pic>
        <p:nvPicPr>
          <p:cNvPr id="18437" name="Picture 10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575" y="5499100"/>
            <a:ext cx="72485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sp>
        <p:nvSpPr>
          <p:cNvPr id="18438" name="Rectangle 1031"/>
          <p:cNvSpPr>
            <a:spLocks noChangeArrowheads="1"/>
          </p:cNvSpPr>
          <p:nvPr/>
        </p:nvSpPr>
        <p:spPr bwMode="auto">
          <a:xfrm>
            <a:off x="6003925" y="3146425"/>
            <a:ext cx="2082800" cy="2168525"/>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sp>
        <p:nvSpPr>
          <p:cNvPr id="18439" name="Rectangle 1032"/>
          <p:cNvSpPr>
            <a:spLocks noChangeArrowheads="1"/>
          </p:cNvSpPr>
          <p:nvPr/>
        </p:nvSpPr>
        <p:spPr bwMode="auto">
          <a:xfrm>
            <a:off x="885825" y="2705100"/>
            <a:ext cx="3038475" cy="29845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sp>
        <p:nvSpPr>
          <p:cNvPr id="18440" name="Text Box 1033"/>
          <p:cNvSpPr txBox="1">
            <a:spLocks noChangeArrowheads="1"/>
          </p:cNvSpPr>
          <p:nvPr/>
        </p:nvSpPr>
        <p:spPr bwMode="auto">
          <a:xfrm>
            <a:off x="928688" y="5132388"/>
            <a:ext cx="3667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med" len="lg"/>
              </a14:hiddenLine>
            </a:ext>
          </a:extLst>
        </p:spPr>
        <p:txBody>
          <a:bodyPr lIns="12700" tIns="12700" rIns="12700" bIns="12700">
            <a:spAutoFit/>
          </a:bodyPr>
          <a:lstStyle>
            <a:lvl1pPr defTabSz="822325" eaLnBrk="0" hangingPunct="0">
              <a:defRPr b="1">
                <a:solidFill>
                  <a:schemeClr val="tx1"/>
                </a:solidFill>
                <a:latin typeface="Arial" charset="0"/>
              </a:defRPr>
            </a:lvl1pPr>
            <a:lvl2pPr marL="742950" indent="-285750" defTabSz="822325" eaLnBrk="0" hangingPunct="0">
              <a:defRPr b="1">
                <a:solidFill>
                  <a:schemeClr val="tx1"/>
                </a:solidFill>
                <a:latin typeface="Arial" charset="0"/>
              </a:defRPr>
            </a:lvl2pPr>
            <a:lvl3pPr marL="1143000" indent="-228600" defTabSz="822325" eaLnBrk="0" hangingPunct="0">
              <a:defRPr b="1">
                <a:solidFill>
                  <a:schemeClr val="tx1"/>
                </a:solidFill>
                <a:latin typeface="Arial" charset="0"/>
              </a:defRPr>
            </a:lvl3pPr>
            <a:lvl4pPr marL="1600200" indent="-228600" defTabSz="822325" eaLnBrk="0" hangingPunct="0">
              <a:defRPr b="1">
                <a:solidFill>
                  <a:schemeClr val="tx1"/>
                </a:solidFill>
                <a:latin typeface="Arial" charset="0"/>
              </a:defRPr>
            </a:lvl4pPr>
            <a:lvl5pPr marL="2057400" indent="-228600" defTabSz="822325" eaLnBrk="0" hangingPunct="0">
              <a:defRPr b="1">
                <a:solidFill>
                  <a:schemeClr val="tx1"/>
                </a:solidFill>
                <a:latin typeface="Arial" charset="0"/>
              </a:defRPr>
            </a:lvl5pPr>
            <a:lvl6pPr marL="25146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6pPr>
            <a:lvl7pPr marL="29718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7pPr>
            <a:lvl8pPr marL="34290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8pPr>
            <a:lvl9pPr marL="38862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9pPr>
          </a:lstStyle>
          <a:p>
            <a:pPr eaLnBrk="1" hangingPunct="1">
              <a:spcBef>
                <a:spcPct val="0"/>
              </a:spcBef>
              <a:buClr>
                <a:srgbClr val="000000"/>
              </a:buClr>
            </a:pPr>
            <a:r>
              <a:rPr lang="en-US" sz="2400"/>
              <a:t>…</a:t>
            </a:r>
          </a:p>
        </p:txBody>
      </p:sp>
      <p:sp>
        <p:nvSpPr>
          <p:cNvPr id="18441" name="Rectangle 1032"/>
          <p:cNvSpPr>
            <a:spLocks noChangeArrowheads="1"/>
          </p:cNvSpPr>
          <p:nvPr/>
        </p:nvSpPr>
        <p:spPr bwMode="auto">
          <a:xfrm>
            <a:off x="3214688" y="2465388"/>
            <a:ext cx="733425" cy="204787"/>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pic>
        <p:nvPicPr>
          <p:cNvPr id="2" name="C8F2900.wav">
            <a:hlinkClick r:id="" action="ppaction://media"/>
          </p:cNvPr>
          <p:cNvPicPr>
            <a:picLocks noChangeAspect="1"/>
          </p:cNvPicPr>
          <p:nvPr>
            <a:wavAudioFile r:embed="rId1" name="C8F2FC95.wav"/>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925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title"/>
          </p:nvPr>
        </p:nvSpPr>
        <p:spPr/>
        <p:txBody>
          <a:bodyPr>
            <a:normAutofit fontScale="90000"/>
          </a:bodyPr>
          <a:lstStyle/>
          <a:p>
            <a:pPr eaLnBrk="1" hangingPunct="1"/>
            <a:r>
              <a:rPr lang="en-US" smtClean="0"/>
              <a:t>Qualifying Ambiguous </a:t>
            </a:r>
            <a:br>
              <a:rPr lang="en-US" smtClean="0"/>
            </a:br>
            <a:r>
              <a:rPr lang="en-US" smtClean="0"/>
              <a:t>Column Names</a:t>
            </a:r>
          </a:p>
        </p:txBody>
      </p:sp>
      <p:sp>
        <p:nvSpPr>
          <p:cNvPr id="19459" name="Rectangle 7"/>
          <p:cNvSpPr>
            <a:spLocks noGrp="1" noChangeArrowheads="1"/>
          </p:cNvSpPr>
          <p:nvPr>
            <p:ph idx="1"/>
          </p:nvPr>
        </p:nvSpPr>
        <p:spPr>
          <a:xfrm>
            <a:off x="863600" y="1816099"/>
            <a:ext cx="7366000" cy="2647043"/>
          </a:xfrm>
        </p:spPr>
        <p:txBody>
          <a:bodyPr>
            <a:normAutofit lnSpcReduction="10000"/>
          </a:bodyPr>
          <a:lstStyle/>
          <a:p>
            <a:pPr lvl="1" eaLnBrk="1" hangingPunct="1"/>
            <a:r>
              <a:rPr lang="en-US" dirty="0" smtClean="0"/>
              <a:t>Use table prefixes to qualify column names that are in multiple tables.</a:t>
            </a:r>
          </a:p>
          <a:p>
            <a:pPr lvl="1" eaLnBrk="1" hangingPunct="1"/>
            <a:r>
              <a:rPr lang="en-US" dirty="0" smtClean="0"/>
              <a:t>Use table prefixes to improve performance.</a:t>
            </a:r>
          </a:p>
          <a:p>
            <a:pPr lvl="1" eaLnBrk="1" hangingPunct="1"/>
            <a:r>
              <a:rPr lang="en-US" dirty="0" smtClean="0"/>
              <a:t>Use column aliases to distinguish columns that have identical names but reside in different tables.</a:t>
            </a:r>
          </a:p>
        </p:txBody>
      </p:sp>
      <p:pic>
        <p:nvPicPr>
          <p:cNvPr id="2" name="3387916.wav">
            <a:hlinkClick r:id="" action="ppaction://media"/>
          </p:cNvPr>
          <p:cNvPicPr>
            <a:picLocks noChangeAspect="1"/>
          </p:cNvPicPr>
          <p:nvPr>
            <a:wavAudioFile r:embed="rId1" name="33871579.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167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43"/>
          <p:cNvSpPr>
            <a:spLocks noChangeArrowheads="1"/>
          </p:cNvSpPr>
          <p:nvPr/>
        </p:nvSpPr>
        <p:spPr bwMode="blackGray">
          <a:xfrm>
            <a:off x="866775" y="2717800"/>
            <a:ext cx="7286625" cy="1647371"/>
          </a:xfrm>
          <a:prstGeom prst="rect">
            <a:avLst/>
          </a:prstGeom>
          <a:solidFill>
            <a:schemeClr val="accent1"/>
          </a:solidFill>
          <a:ln w="28575">
            <a:solidFill>
              <a:srgbClr val="000000"/>
            </a:solidFill>
            <a:miter lim="800000"/>
            <a:headEnd/>
            <a:tailEnd/>
          </a:ln>
        </p:spPr>
        <p:txBody>
          <a:bodyPr wrap="none" lIns="92075" tIns="46038" rIns="92075" bIns="46038" anchor="ctr"/>
          <a:lstStyle/>
          <a:p>
            <a:pPr algn="l" eaLnBrk="0" hangingPunct="0">
              <a:spcBef>
                <a:spcPct val="0"/>
              </a:spcBef>
              <a:buClrTx/>
              <a:buFontTx/>
              <a:buNone/>
              <a:tabLst>
                <a:tab pos="1200150" algn="l"/>
              </a:tabLst>
            </a:pPr>
            <a:r>
              <a:rPr lang="en-US" dirty="0">
                <a:solidFill>
                  <a:srgbClr val="000000"/>
                </a:solidFill>
                <a:latin typeface="Courier New" pitchFamily="49" charset="0"/>
              </a:rPr>
              <a:t>SELECT </a:t>
            </a:r>
            <a:r>
              <a:rPr lang="en-US" dirty="0" err="1">
                <a:solidFill>
                  <a:srgbClr val="000000"/>
                </a:solidFill>
                <a:latin typeface="Courier New" pitchFamily="49" charset="0"/>
              </a:rPr>
              <a:t>e.employee_id</a:t>
            </a:r>
            <a:r>
              <a:rPr lang="en-US" dirty="0">
                <a:solidFill>
                  <a:srgbClr val="000000"/>
                </a:solidFill>
                <a:latin typeface="Courier New" pitchFamily="49" charset="0"/>
              </a:rPr>
              <a:t>, </a:t>
            </a:r>
            <a:r>
              <a:rPr lang="en-US" dirty="0" err="1">
                <a:solidFill>
                  <a:srgbClr val="000000"/>
                </a:solidFill>
                <a:latin typeface="Courier New" pitchFamily="49" charset="0"/>
              </a:rPr>
              <a:t>e.last_name</a:t>
            </a:r>
            <a:r>
              <a:rPr lang="en-US" dirty="0">
                <a:solidFill>
                  <a:srgbClr val="000000"/>
                </a:solidFill>
                <a:latin typeface="Courier New" pitchFamily="49" charset="0"/>
              </a:rPr>
              <a:t>, </a:t>
            </a:r>
          </a:p>
          <a:p>
            <a:pPr algn="l" eaLnBrk="0" hangingPunct="0">
              <a:spcBef>
                <a:spcPct val="0"/>
              </a:spcBef>
              <a:buClrTx/>
              <a:buFontTx/>
              <a:buNone/>
              <a:tabLst>
                <a:tab pos="1200150" algn="l"/>
              </a:tabLst>
            </a:pPr>
            <a:r>
              <a:rPr lang="en-US" dirty="0">
                <a:solidFill>
                  <a:srgbClr val="000000"/>
                </a:solidFill>
                <a:latin typeface="Courier New" pitchFamily="49" charset="0"/>
              </a:rPr>
              <a:t>       </a:t>
            </a:r>
            <a:r>
              <a:rPr lang="en-US" dirty="0" err="1">
                <a:solidFill>
                  <a:srgbClr val="000000"/>
                </a:solidFill>
                <a:latin typeface="Courier New" pitchFamily="49" charset="0"/>
              </a:rPr>
              <a:t>d.location_id</a:t>
            </a:r>
            <a:r>
              <a:rPr lang="en-US" dirty="0">
                <a:solidFill>
                  <a:srgbClr val="000000"/>
                </a:solidFill>
                <a:latin typeface="Courier New" pitchFamily="49" charset="0"/>
              </a:rPr>
              <a:t>, </a:t>
            </a:r>
            <a:r>
              <a:rPr lang="en-US" dirty="0" err="1">
                <a:solidFill>
                  <a:srgbClr val="000000"/>
                </a:solidFill>
                <a:latin typeface="Courier New" pitchFamily="49" charset="0"/>
              </a:rPr>
              <a:t>department_id</a:t>
            </a:r>
            <a:endParaRPr lang="en-US" dirty="0">
              <a:solidFill>
                <a:srgbClr val="000000"/>
              </a:solidFill>
              <a:latin typeface="Courier New" pitchFamily="49" charset="0"/>
            </a:endParaRPr>
          </a:p>
          <a:p>
            <a:pPr algn="l" eaLnBrk="0" hangingPunct="0">
              <a:spcBef>
                <a:spcPct val="0"/>
              </a:spcBef>
              <a:buClrTx/>
              <a:buFontTx/>
              <a:buNone/>
              <a:tabLst>
                <a:tab pos="1200150" algn="l"/>
              </a:tabLst>
            </a:pPr>
            <a:r>
              <a:rPr lang="en-US" dirty="0">
                <a:solidFill>
                  <a:srgbClr val="000000"/>
                </a:solidFill>
                <a:latin typeface="Courier New" pitchFamily="49" charset="0"/>
              </a:rPr>
              <a:t>FROM   employees e JOIN departments d</a:t>
            </a:r>
          </a:p>
          <a:p>
            <a:pPr algn="l" eaLnBrk="0" hangingPunct="0">
              <a:spcBef>
                <a:spcPct val="0"/>
              </a:spcBef>
              <a:buClrTx/>
              <a:buFontTx/>
              <a:buNone/>
              <a:tabLst>
                <a:tab pos="1200150" algn="l"/>
              </a:tabLst>
            </a:pPr>
            <a:r>
              <a:rPr lang="en-US" dirty="0">
                <a:solidFill>
                  <a:srgbClr val="000000"/>
                </a:solidFill>
                <a:latin typeface="Courier New" pitchFamily="49" charset="0"/>
              </a:rPr>
              <a:t>USING (</a:t>
            </a:r>
            <a:r>
              <a:rPr lang="en-US" dirty="0" err="1">
                <a:solidFill>
                  <a:srgbClr val="000000"/>
                </a:solidFill>
                <a:latin typeface="Courier New" pitchFamily="49" charset="0"/>
              </a:rPr>
              <a:t>department_id</a:t>
            </a:r>
            <a:r>
              <a:rPr lang="en-US" dirty="0">
                <a:solidFill>
                  <a:srgbClr val="000000"/>
                </a:solidFill>
                <a:latin typeface="Courier New" pitchFamily="49" charset="0"/>
              </a:rPr>
              <a:t>) ;</a:t>
            </a:r>
          </a:p>
        </p:txBody>
      </p:sp>
      <p:sp>
        <p:nvSpPr>
          <p:cNvPr id="20483" name="Rectangle 1030"/>
          <p:cNvSpPr>
            <a:spLocks noChangeArrowheads="1"/>
          </p:cNvSpPr>
          <p:nvPr/>
        </p:nvSpPr>
        <p:spPr bwMode="auto">
          <a:xfrm>
            <a:off x="1858963" y="3092450"/>
            <a:ext cx="280987" cy="27305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sp>
        <p:nvSpPr>
          <p:cNvPr id="20484" name="Rectangle 1031"/>
          <p:cNvSpPr>
            <a:spLocks noChangeArrowheads="1"/>
          </p:cNvSpPr>
          <p:nvPr/>
        </p:nvSpPr>
        <p:spPr bwMode="auto">
          <a:xfrm>
            <a:off x="3927475" y="2787650"/>
            <a:ext cx="280988" cy="27305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sp>
        <p:nvSpPr>
          <p:cNvPr id="20485" name="Rectangle 1032"/>
          <p:cNvSpPr>
            <a:spLocks noChangeArrowheads="1"/>
          </p:cNvSpPr>
          <p:nvPr/>
        </p:nvSpPr>
        <p:spPr bwMode="auto">
          <a:xfrm>
            <a:off x="5810250" y="3363913"/>
            <a:ext cx="280988" cy="27305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sp>
        <p:nvSpPr>
          <p:cNvPr id="20486" name="Rectangle 1034"/>
          <p:cNvSpPr>
            <a:spLocks noChangeArrowheads="1"/>
          </p:cNvSpPr>
          <p:nvPr/>
        </p:nvSpPr>
        <p:spPr bwMode="auto">
          <a:xfrm>
            <a:off x="3217863" y="3363913"/>
            <a:ext cx="280987" cy="27305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sp>
        <p:nvSpPr>
          <p:cNvPr id="20487" name="Rectangle 1037"/>
          <p:cNvSpPr>
            <a:spLocks noChangeArrowheads="1"/>
          </p:cNvSpPr>
          <p:nvPr/>
        </p:nvSpPr>
        <p:spPr bwMode="auto">
          <a:xfrm>
            <a:off x="1858963" y="2787650"/>
            <a:ext cx="280987" cy="27305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sp>
        <p:nvSpPr>
          <p:cNvPr id="20488" name="Rectangle 1041"/>
          <p:cNvSpPr>
            <a:spLocks noGrp="1" noChangeArrowheads="1"/>
          </p:cNvSpPr>
          <p:nvPr>
            <p:ph type="title"/>
          </p:nvPr>
        </p:nvSpPr>
        <p:spPr/>
        <p:txBody>
          <a:bodyPr/>
          <a:lstStyle/>
          <a:p>
            <a:pPr eaLnBrk="1" hangingPunct="1"/>
            <a:r>
              <a:rPr lang="en-US" smtClean="0"/>
              <a:t>Using Table Aliases</a:t>
            </a:r>
          </a:p>
        </p:txBody>
      </p:sp>
      <p:sp>
        <p:nvSpPr>
          <p:cNvPr id="20489" name="Rectangle 1042"/>
          <p:cNvSpPr>
            <a:spLocks noGrp="1" noChangeArrowheads="1"/>
          </p:cNvSpPr>
          <p:nvPr>
            <p:ph idx="1"/>
          </p:nvPr>
        </p:nvSpPr>
        <p:spPr>
          <a:xfrm>
            <a:off x="863600" y="1816100"/>
            <a:ext cx="7366000" cy="762000"/>
          </a:xfrm>
        </p:spPr>
        <p:txBody>
          <a:bodyPr>
            <a:normAutofit fontScale="85000" lnSpcReduction="20000"/>
          </a:bodyPr>
          <a:lstStyle/>
          <a:p>
            <a:pPr lvl="1" eaLnBrk="1" hangingPunct="1"/>
            <a:r>
              <a:rPr lang="en-US" smtClean="0"/>
              <a:t>Use table aliases to simplify queries.</a:t>
            </a:r>
          </a:p>
          <a:p>
            <a:pPr lvl="1" eaLnBrk="1" hangingPunct="1"/>
            <a:r>
              <a:rPr lang="en-US" smtClean="0"/>
              <a:t>Use table aliases to improve performance.</a:t>
            </a:r>
          </a:p>
        </p:txBody>
      </p:sp>
      <p:pic>
        <p:nvPicPr>
          <p:cNvPr id="2" name="F2C9916.wav">
            <a:hlinkClick r:id="" action="ppaction://media"/>
          </p:cNvPr>
          <p:cNvPicPr>
            <a:picLocks noChangeAspect="1"/>
          </p:cNvPicPr>
          <p:nvPr>
            <a:wavAudioFile r:embed="rId1" name="F2C926A0.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99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type="title"/>
          </p:nvPr>
        </p:nvSpPr>
        <p:spPr/>
        <p:txBody>
          <a:bodyPr/>
          <a:lstStyle/>
          <a:p>
            <a:pPr eaLnBrk="1" hangingPunct="1"/>
            <a:r>
              <a:rPr lang="en-US" smtClean="0"/>
              <a:t>Creating Joins with the </a:t>
            </a:r>
            <a:r>
              <a:rPr lang="en-US" smtClean="0">
                <a:latin typeface="Courier New" pitchFamily="49" charset="0"/>
              </a:rPr>
              <a:t>ON</a:t>
            </a:r>
            <a:r>
              <a:rPr lang="en-US" smtClean="0"/>
              <a:t> Clause</a:t>
            </a:r>
          </a:p>
        </p:txBody>
      </p:sp>
      <p:sp>
        <p:nvSpPr>
          <p:cNvPr id="21507" name="Rectangle 7"/>
          <p:cNvSpPr>
            <a:spLocks noGrp="1" noChangeArrowheads="1"/>
          </p:cNvSpPr>
          <p:nvPr>
            <p:ph idx="1"/>
          </p:nvPr>
        </p:nvSpPr>
        <p:spPr>
          <a:xfrm>
            <a:off x="863600" y="1816100"/>
            <a:ext cx="7366000" cy="2570163"/>
          </a:xfrm>
        </p:spPr>
        <p:txBody>
          <a:bodyPr>
            <a:normAutofit fontScale="85000" lnSpcReduction="20000"/>
          </a:bodyPr>
          <a:lstStyle/>
          <a:p>
            <a:pPr lvl="1" eaLnBrk="1" hangingPunct="1"/>
            <a:r>
              <a:rPr lang="en-US" smtClean="0"/>
              <a:t>The join condition for the natural join is basically an equijoin of all columns with the same name.</a:t>
            </a:r>
          </a:p>
          <a:p>
            <a:pPr lvl="1" eaLnBrk="1" hangingPunct="1"/>
            <a:r>
              <a:rPr lang="en-US" smtClean="0"/>
              <a:t>Use the </a:t>
            </a:r>
            <a:r>
              <a:rPr lang="en-US" smtClean="0">
                <a:latin typeface="Courier New" pitchFamily="49" charset="0"/>
              </a:rPr>
              <a:t>ON</a:t>
            </a:r>
            <a:r>
              <a:rPr lang="en-US" smtClean="0"/>
              <a:t> clause to specify arbitrary conditions or specify columns to join.</a:t>
            </a:r>
          </a:p>
          <a:p>
            <a:pPr lvl="1" eaLnBrk="1" hangingPunct="1"/>
            <a:r>
              <a:rPr lang="en-US" smtClean="0"/>
              <a:t>The join condition is separated from other search conditions.</a:t>
            </a:r>
          </a:p>
          <a:p>
            <a:pPr lvl="1" eaLnBrk="1" hangingPunct="1"/>
            <a:r>
              <a:rPr lang="en-US" smtClean="0"/>
              <a:t>The </a:t>
            </a:r>
            <a:r>
              <a:rPr lang="en-US" smtClean="0">
                <a:latin typeface="Courier New" pitchFamily="49" charset="0"/>
              </a:rPr>
              <a:t>ON</a:t>
            </a:r>
            <a:r>
              <a:rPr lang="en-US" smtClean="0"/>
              <a:t> clause makes code easy to understand.</a:t>
            </a:r>
          </a:p>
        </p:txBody>
      </p:sp>
      <p:pic>
        <p:nvPicPr>
          <p:cNvPr id="2" name="6DBF931.wav">
            <a:hlinkClick r:id="" action="ppaction://media"/>
          </p:cNvPr>
          <p:cNvPicPr>
            <a:picLocks noChangeAspect="1"/>
          </p:cNvPicPr>
          <p:nvPr>
            <a:wavAudioFile r:embed="rId1" name="6DBF196C.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58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4757738" y="2157413"/>
            <a:ext cx="33813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885825" y="2174875"/>
            <a:ext cx="30765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901700" y="3070679"/>
            <a:ext cx="3076575" cy="122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sp>
        <p:nvSpPr>
          <p:cNvPr id="4101" name="Rectangle 25"/>
          <p:cNvSpPr>
            <a:spLocks noGrp="1" noChangeArrowheads="1"/>
          </p:cNvSpPr>
          <p:nvPr>
            <p:ph type="title"/>
          </p:nvPr>
        </p:nvSpPr>
        <p:spPr/>
        <p:txBody>
          <a:bodyPr>
            <a:normAutofit fontScale="90000"/>
          </a:bodyPr>
          <a:lstStyle/>
          <a:p>
            <a:pPr eaLnBrk="1" hangingPunct="1"/>
            <a:r>
              <a:rPr lang="en-US" smtClean="0"/>
              <a:t>Obtaining Data from Multiple Tables</a:t>
            </a:r>
          </a:p>
        </p:txBody>
      </p:sp>
      <p:sp>
        <p:nvSpPr>
          <p:cNvPr id="4102" name="Rectangle 6"/>
          <p:cNvSpPr>
            <a:spLocks noChangeArrowheads="1"/>
          </p:cNvSpPr>
          <p:nvPr/>
        </p:nvSpPr>
        <p:spPr bwMode="auto">
          <a:xfrm>
            <a:off x="795338" y="1814513"/>
            <a:ext cx="162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spcBef>
                <a:spcPct val="0"/>
              </a:spcBef>
              <a:buClrTx/>
              <a:buFontTx/>
              <a:buNone/>
            </a:pPr>
            <a:r>
              <a:rPr lang="en-US" sz="2000">
                <a:latin typeface="Courier New" pitchFamily="49" charset="0"/>
              </a:rPr>
              <a:t>EMPLOYEES</a:t>
            </a:r>
            <a:r>
              <a:rPr lang="en-US" sz="2000"/>
              <a:t> </a:t>
            </a:r>
          </a:p>
        </p:txBody>
      </p:sp>
      <p:sp>
        <p:nvSpPr>
          <p:cNvPr id="4103" name="Rectangle 7"/>
          <p:cNvSpPr>
            <a:spLocks noChangeArrowheads="1"/>
          </p:cNvSpPr>
          <p:nvPr/>
        </p:nvSpPr>
        <p:spPr bwMode="auto">
          <a:xfrm>
            <a:off x="4657725" y="1828800"/>
            <a:ext cx="2012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spcBef>
                <a:spcPct val="0"/>
              </a:spcBef>
              <a:buClrTx/>
              <a:buFontTx/>
              <a:buNone/>
            </a:pPr>
            <a:r>
              <a:rPr lang="en-US" sz="2000">
                <a:latin typeface="Courier New" pitchFamily="49" charset="0"/>
              </a:rPr>
              <a:t>DEPARTMENTS </a:t>
            </a:r>
          </a:p>
        </p:txBody>
      </p:sp>
      <p:grpSp>
        <p:nvGrpSpPr>
          <p:cNvPr id="4104" name="Group 8"/>
          <p:cNvGrpSpPr>
            <a:grpSpLocks/>
          </p:cNvGrpSpPr>
          <p:nvPr/>
        </p:nvGrpSpPr>
        <p:grpSpPr bwMode="auto">
          <a:xfrm>
            <a:off x="4287156" y="3911145"/>
            <a:ext cx="263525" cy="473075"/>
            <a:chOff x="2480" y="2024"/>
            <a:chExt cx="609" cy="298"/>
          </a:xfrm>
        </p:grpSpPr>
        <p:sp>
          <p:nvSpPr>
            <p:cNvPr id="4113" name="Line 9"/>
            <p:cNvSpPr>
              <a:spLocks noChangeShapeType="1"/>
            </p:cNvSpPr>
            <p:nvPr/>
          </p:nvSpPr>
          <p:spPr bwMode="auto">
            <a:xfrm flipV="1">
              <a:off x="2480" y="2024"/>
              <a:ext cx="0" cy="298"/>
            </a:xfrm>
            <a:prstGeom prst="line">
              <a:avLst/>
            </a:prstGeom>
            <a:noFill/>
            <a:ln w="2857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114" name="Line 10"/>
            <p:cNvSpPr>
              <a:spLocks noChangeShapeType="1"/>
            </p:cNvSpPr>
            <p:nvPr/>
          </p:nvSpPr>
          <p:spPr bwMode="auto">
            <a:xfrm flipV="1">
              <a:off x="3089" y="2024"/>
              <a:ext cx="0" cy="298"/>
            </a:xfrm>
            <a:prstGeom prst="line">
              <a:avLst/>
            </a:prstGeom>
            <a:noFill/>
            <a:ln w="2857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4105" name="Rectangle 11"/>
          <p:cNvSpPr>
            <a:spLocks noChangeArrowheads="1"/>
          </p:cNvSpPr>
          <p:nvPr/>
        </p:nvSpPr>
        <p:spPr bwMode="auto">
          <a:xfrm>
            <a:off x="925513" y="2243138"/>
            <a:ext cx="955675" cy="1450975"/>
          </a:xfrm>
          <a:prstGeom prst="rect">
            <a:avLst/>
          </a:prstGeom>
          <a:noFill/>
          <a:ln w="254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sp>
        <p:nvSpPr>
          <p:cNvPr id="4106" name="Rectangle 12"/>
          <p:cNvSpPr>
            <a:spLocks noChangeArrowheads="1"/>
          </p:cNvSpPr>
          <p:nvPr/>
        </p:nvSpPr>
        <p:spPr bwMode="auto">
          <a:xfrm>
            <a:off x="2773363" y="2219325"/>
            <a:ext cx="1168400" cy="1668462"/>
          </a:xfrm>
          <a:prstGeom prst="rect">
            <a:avLst/>
          </a:prstGeom>
          <a:noFill/>
          <a:ln w="254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sp>
        <p:nvSpPr>
          <p:cNvPr id="4107" name="Rectangle 13"/>
          <p:cNvSpPr>
            <a:spLocks noChangeArrowheads="1"/>
          </p:cNvSpPr>
          <p:nvPr/>
        </p:nvSpPr>
        <p:spPr bwMode="auto">
          <a:xfrm>
            <a:off x="5884863" y="2195513"/>
            <a:ext cx="1289050" cy="1893887"/>
          </a:xfrm>
          <a:prstGeom prst="rect">
            <a:avLst/>
          </a:prstGeom>
          <a:noFill/>
          <a:ln w="254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sp>
        <p:nvSpPr>
          <p:cNvPr id="4108" name="Text Box 16"/>
          <p:cNvSpPr txBox="1">
            <a:spLocks noChangeArrowheads="1"/>
          </p:cNvSpPr>
          <p:nvPr/>
        </p:nvSpPr>
        <p:spPr bwMode="auto">
          <a:xfrm>
            <a:off x="901700" y="2693988"/>
            <a:ext cx="3667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med" len="lg"/>
              </a14:hiddenLine>
            </a:ext>
          </a:extLst>
        </p:spPr>
        <p:txBody>
          <a:bodyPr lIns="12700" tIns="12700" rIns="12700" bIns="12700">
            <a:spAutoFit/>
          </a:bodyPr>
          <a:lstStyle>
            <a:lvl1pPr defTabSz="822325" eaLnBrk="0" hangingPunct="0">
              <a:defRPr b="1">
                <a:solidFill>
                  <a:schemeClr val="tx1"/>
                </a:solidFill>
                <a:latin typeface="Arial" charset="0"/>
              </a:defRPr>
            </a:lvl1pPr>
            <a:lvl2pPr marL="742950" indent="-285750" defTabSz="822325" eaLnBrk="0" hangingPunct="0">
              <a:defRPr b="1">
                <a:solidFill>
                  <a:schemeClr val="tx1"/>
                </a:solidFill>
                <a:latin typeface="Arial" charset="0"/>
              </a:defRPr>
            </a:lvl2pPr>
            <a:lvl3pPr marL="1143000" indent="-228600" defTabSz="822325" eaLnBrk="0" hangingPunct="0">
              <a:defRPr b="1">
                <a:solidFill>
                  <a:schemeClr val="tx1"/>
                </a:solidFill>
                <a:latin typeface="Arial" charset="0"/>
              </a:defRPr>
            </a:lvl3pPr>
            <a:lvl4pPr marL="1600200" indent="-228600" defTabSz="822325" eaLnBrk="0" hangingPunct="0">
              <a:defRPr b="1">
                <a:solidFill>
                  <a:schemeClr val="tx1"/>
                </a:solidFill>
                <a:latin typeface="Arial" charset="0"/>
              </a:defRPr>
            </a:lvl4pPr>
            <a:lvl5pPr marL="2057400" indent="-228600" defTabSz="822325" eaLnBrk="0" hangingPunct="0">
              <a:defRPr b="1">
                <a:solidFill>
                  <a:schemeClr val="tx1"/>
                </a:solidFill>
                <a:latin typeface="Arial" charset="0"/>
              </a:defRPr>
            </a:lvl5pPr>
            <a:lvl6pPr marL="25146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6pPr>
            <a:lvl7pPr marL="29718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7pPr>
            <a:lvl8pPr marL="34290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8pPr>
            <a:lvl9pPr marL="38862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9pPr>
          </a:lstStyle>
          <a:p>
            <a:pPr eaLnBrk="1" hangingPunct="1">
              <a:spcBef>
                <a:spcPct val="0"/>
              </a:spcBef>
              <a:buClr>
                <a:srgbClr val="000000"/>
              </a:buClr>
            </a:pPr>
            <a:r>
              <a:rPr lang="en-US" sz="2400"/>
              <a:t>…</a:t>
            </a:r>
          </a:p>
        </p:txBody>
      </p:sp>
      <p:pic>
        <p:nvPicPr>
          <p:cNvPr id="4109"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gray">
          <a:xfrm>
            <a:off x="2579915" y="4432300"/>
            <a:ext cx="4267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pic>
        <p:nvPicPr>
          <p:cNvPr id="4110"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gray">
          <a:xfrm>
            <a:off x="2579915" y="5486400"/>
            <a:ext cx="4267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sp>
        <p:nvSpPr>
          <p:cNvPr id="4111" name="Text Box 17"/>
          <p:cNvSpPr txBox="1">
            <a:spLocks noChangeArrowheads="1"/>
          </p:cNvSpPr>
          <p:nvPr/>
        </p:nvSpPr>
        <p:spPr bwMode="auto">
          <a:xfrm>
            <a:off x="2817813" y="5140325"/>
            <a:ext cx="3667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med" len="lg"/>
              </a14:hiddenLine>
            </a:ext>
          </a:extLst>
        </p:spPr>
        <p:txBody>
          <a:bodyPr lIns="12700" tIns="12700" rIns="12700" bIns="12700">
            <a:spAutoFit/>
          </a:bodyPr>
          <a:lstStyle>
            <a:lvl1pPr defTabSz="822325" eaLnBrk="0" hangingPunct="0">
              <a:defRPr b="1">
                <a:solidFill>
                  <a:schemeClr val="tx1"/>
                </a:solidFill>
                <a:latin typeface="Arial" charset="0"/>
              </a:defRPr>
            </a:lvl1pPr>
            <a:lvl2pPr marL="742950" indent="-285750" defTabSz="822325" eaLnBrk="0" hangingPunct="0">
              <a:defRPr b="1">
                <a:solidFill>
                  <a:schemeClr val="tx1"/>
                </a:solidFill>
                <a:latin typeface="Arial" charset="0"/>
              </a:defRPr>
            </a:lvl2pPr>
            <a:lvl3pPr marL="1143000" indent="-228600" defTabSz="822325" eaLnBrk="0" hangingPunct="0">
              <a:defRPr b="1">
                <a:solidFill>
                  <a:schemeClr val="tx1"/>
                </a:solidFill>
                <a:latin typeface="Arial" charset="0"/>
              </a:defRPr>
            </a:lvl3pPr>
            <a:lvl4pPr marL="1600200" indent="-228600" defTabSz="822325" eaLnBrk="0" hangingPunct="0">
              <a:defRPr b="1">
                <a:solidFill>
                  <a:schemeClr val="tx1"/>
                </a:solidFill>
                <a:latin typeface="Arial" charset="0"/>
              </a:defRPr>
            </a:lvl4pPr>
            <a:lvl5pPr marL="2057400" indent="-228600" defTabSz="822325" eaLnBrk="0" hangingPunct="0">
              <a:defRPr b="1">
                <a:solidFill>
                  <a:schemeClr val="tx1"/>
                </a:solidFill>
                <a:latin typeface="Arial" charset="0"/>
              </a:defRPr>
            </a:lvl5pPr>
            <a:lvl6pPr marL="25146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6pPr>
            <a:lvl7pPr marL="29718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7pPr>
            <a:lvl8pPr marL="34290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8pPr>
            <a:lvl9pPr marL="38862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9pPr>
          </a:lstStyle>
          <a:p>
            <a:pPr eaLnBrk="1" hangingPunct="1">
              <a:spcBef>
                <a:spcPct val="0"/>
              </a:spcBef>
              <a:buClr>
                <a:srgbClr val="000000"/>
              </a:buClr>
            </a:pPr>
            <a:r>
              <a:rPr lang="en-US" sz="2400"/>
              <a:t>…</a:t>
            </a:r>
          </a:p>
        </p:txBody>
      </p:sp>
      <p:pic>
        <p:nvPicPr>
          <p:cNvPr id="2" name="8337635.wav">
            <a:hlinkClick r:id="" action="ppaction://media"/>
          </p:cNvPr>
          <p:cNvPicPr>
            <a:picLocks noChangeAspect="1"/>
          </p:cNvPicPr>
          <p:nvPr>
            <a:wavAudioFile r:embed="rId1" name="83376F17.wav"/>
          </p:nvPr>
        </p:nvPicPr>
        <p:blipFill>
          <a:blip r:embed="rId9">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183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1"/>
          <p:cNvSpPr>
            <a:spLocks noChangeArrowheads="1"/>
          </p:cNvSpPr>
          <p:nvPr/>
        </p:nvSpPr>
        <p:spPr bwMode="blackGray">
          <a:xfrm>
            <a:off x="866775" y="1911350"/>
            <a:ext cx="7286625" cy="1071563"/>
          </a:xfrm>
          <a:prstGeom prst="rect">
            <a:avLst/>
          </a:prstGeom>
          <a:solidFill>
            <a:schemeClr val="accent1"/>
          </a:solidFill>
          <a:ln w="28575">
            <a:solidFill>
              <a:srgbClr val="000000"/>
            </a:solidFill>
            <a:miter lim="800000"/>
            <a:headEnd/>
            <a:tailEnd/>
          </a:ln>
        </p:spPr>
        <p:txBody>
          <a:bodyPr wrap="none" lIns="92075" tIns="46038" rIns="92075" bIns="46038" anchor="ctr"/>
          <a:lstStyle/>
          <a:p>
            <a:pPr algn="l" eaLnBrk="0" hangingPunct="0">
              <a:spcBef>
                <a:spcPct val="0"/>
              </a:spcBef>
              <a:buClrTx/>
              <a:buFontTx/>
              <a:buNone/>
              <a:tabLst>
                <a:tab pos="1200150" algn="l"/>
              </a:tabLst>
            </a:pPr>
            <a:r>
              <a:rPr lang="en-US">
                <a:solidFill>
                  <a:srgbClr val="000000"/>
                </a:solidFill>
                <a:latin typeface="Courier New" pitchFamily="49" charset="0"/>
              </a:rPr>
              <a:t>SELECT e.employee_id, e.last_name, e.department_id, </a:t>
            </a:r>
          </a:p>
          <a:p>
            <a:pPr algn="l" eaLnBrk="0" hangingPunct="0">
              <a:spcBef>
                <a:spcPct val="0"/>
              </a:spcBef>
              <a:buClrTx/>
              <a:buFontTx/>
              <a:buNone/>
              <a:tabLst>
                <a:tab pos="1200150" algn="l"/>
              </a:tabLst>
            </a:pPr>
            <a:r>
              <a:rPr lang="en-US">
                <a:solidFill>
                  <a:srgbClr val="000000"/>
                </a:solidFill>
                <a:latin typeface="Courier New" pitchFamily="49" charset="0"/>
              </a:rPr>
              <a:t>       d.department_id, d.location_id</a:t>
            </a:r>
          </a:p>
          <a:p>
            <a:pPr algn="l" eaLnBrk="0" hangingPunct="0">
              <a:spcBef>
                <a:spcPct val="0"/>
              </a:spcBef>
              <a:buClrTx/>
              <a:buFontTx/>
              <a:buNone/>
              <a:tabLst>
                <a:tab pos="1200150" algn="l"/>
              </a:tabLst>
            </a:pPr>
            <a:r>
              <a:rPr lang="en-US">
                <a:solidFill>
                  <a:srgbClr val="000000"/>
                </a:solidFill>
                <a:latin typeface="Courier New" pitchFamily="49" charset="0"/>
              </a:rPr>
              <a:t>FROM   employees e JOIN departments d</a:t>
            </a:r>
          </a:p>
          <a:p>
            <a:pPr algn="l" eaLnBrk="0" hangingPunct="0">
              <a:spcBef>
                <a:spcPct val="0"/>
              </a:spcBef>
              <a:buClrTx/>
              <a:buFontTx/>
              <a:buNone/>
              <a:tabLst>
                <a:tab pos="1200150" algn="l"/>
              </a:tabLst>
            </a:pPr>
            <a:r>
              <a:rPr lang="en-US">
                <a:solidFill>
                  <a:srgbClr val="000000"/>
                </a:solidFill>
                <a:latin typeface="Courier New" pitchFamily="49" charset="0"/>
              </a:rPr>
              <a:t>ON     (e.department_id = d.department_id);</a:t>
            </a:r>
          </a:p>
        </p:txBody>
      </p:sp>
      <p:sp>
        <p:nvSpPr>
          <p:cNvPr id="22531" name="Rectangle 10"/>
          <p:cNvSpPr>
            <a:spLocks noGrp="1" noChangeArrowheads="1"/>
          </p:cNvSpPr>
          <p:nvPr>
            <p:ph type="title"/>
          </p:nvPr>
        </p:nvSpPr>
        <p:spPr/>
        <p:txBody>
          <a:bodyPr>
            <a:normAutofit fontScale="90000"/>
          </a:bodyPr>
          <a:lstStyle/>
          <a:p>
            <a:pPr eaLnBrk="1" hangingPunct="1"/>
            <a:r>
              <a:rPr lang="en-US" smtClean="0"/>
              <a:t>Retrieving Records with the </a:t>
            </a:r>
            <a:r>
              <a:rPr lang="en-US" smtClean="0">
                <a:latin typeface="Courier New" pitchFamily="49" charset="0"/>
              </a:rPr>
              <a:t>ON</a:t>
            </a:r>
            <a:r>
              <a:rPr lang="en-US" smtClean="0"/>
              <a:t> Clause</a:t>
            </a:r>
          </a:p>
        </p:txBody>
      </p:sp>
      <p:pic>
        <p:nvPicPr>
          <p:cNvPr id="2253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879475" y="3252788"/>
            <a:ext cx="7200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pic>
        <p:nvPicPr>
          <p:cNvPr id="2253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475" y="5232400"/>
            <a:ext cx="7177088"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sp>
        <p:nvSpPr>
          <p:cNvPr id="22534" name="Rectangle 7"/>
          <p:cNvSpPr>
            <a:spLocks noChangeArrowheads="1"/>
          </p:cNvSpPr>
          <p:nvPr/>
        </p:nvSpPr>
        <p:spPr bwMode="auto">
          <a:xfrm>
            <a:off x="3468688" y="3322638"/>
            <a:ext cx="3208337" cy="1658937"/>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sp>
        <p:nvSpPr>
          <p:cNvPr id="22535" name="Rectangle 8"/>
          <p:cNvSpPr>
            <a:spLocks noChangeArrowheads="1"/>
          </p:cNvSpPr>
          <p:nvPr/>
        </p:nvSpPr>
        <p:spPr bwMode="auto">
          <a:xfrm>
            <a:off x="906463" y="2681288"/>
            <a:ext cx="5786437" cy="269875"/>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sp>
        <p:nvSpPr>
          <p:cNvPr id="22536" name="Text Box 9"/>
          <p:cNvSpPr txBox="1">
            <a:spLocks noChangeArrowheads="1"/>
          </p:cNvSpPr>
          <p:nvPr/>
        </p:nvSpPr>
        <p:spPr bwMode="auto">
          <a:xfrm>
            <a:off x="889000" y="4846638"/>
            <a:ext cx="3667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med" len="lg"/>
              </a14:hiddenLine>
            </a:ext>
          </a:extLst>
        </p:spPr>
        <p:txBody>
          <a:bodyPr lIns="12700" tIns="12700" rIns="12700" bIns="12700">
            <a:spAutoFit/>
          </a:bodyPr>
          <a:lstStyle>
            <a:lvl1pPr defTabSz="822325" eaLnBrk="0" hangingPunct="0">
              <a:defRPr b="1">
                <a:solidFill>
                  <a:schemeClr val="tx1"/>
                </a:solidFill>
                <a:latin typeface="Arial" charset="0"/>
              </a:defRPr>
            </a:lvl1pPr>
            <a:lvl2pPr marL="742950" indent="-285750" defTabSz="822325" eaLnBrk="0" hangingPunct="0">
              <a:defRPr b="1">
                <a:solidFill>
                  <a:schemeClr val="tx1"/>
                </a:solidFill>
                <a:latin typeface="Arial" charset="0"/>
              </a:defRPr>
            </a:lvl2pPr>
            <a:lvl3pPr marL="1143000" indent="-228600" defTabSz="822325" eaLnBrk="0" hangingPunct="0">
              <a:defRPr b="1">
                <a:solidFill>
                  <a:schemeClr val="tx1"/>
                </a:solidFill>
                <a:latin typeface="Arial" charset="0"/>
              </a:defRPr>
            </a:lvl3pPr>
            <a:lvl4pPr marL="1600200" indent="-228600" defTabSz="822325" eaLnBrk="0" hangingPunct="0">
              <a:defRPr b="1">
                <a:solidFill>
                  <a:schemeClr val="tx1"/>
                </a:solidFill>
                <a:latin typeface="Arial" charset="0"/>
              </a:defRPr>
            </a:lvl4pPr>
            <a:lvl5pPr marL="2057400" indent="-228600" defTabSz="822325" eaLnBrk="0" hangingPunct="0">
              <a:defRPr b="1">
                <a:solidFill>
                  <a:schemeClr val="tx1"/>
                </a:solidFill>
                <a:latin typeface="Arial" charset="0"/>
              </a:defRPr>
            </a:lvl5pPr>
            <a:lvl6pPr marL="25146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6pPr>
            <a:lvl7pPr marL="29718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7pPr>
            <a:lvl8pPr marL="34290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8pPr>
            <a:lvl9pPr marL="38862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9pPr>
          </a:lstStyle>
          <a:p>
            <a:pPr eaLnBrk="1" hangingPunct="1">
              <a:spcBef>
                <a:spcPct val="0"/>
              </a:spcBef>
              <a:buClr>
                <a:srgbClr val="000000"/>
              </a:buClr>
            </a:pPr>
            <a:r>
              <a:rPr lang="en-US" sz="2400"/>
              <a:t>…</a:t>
            </a:r>
          </a:p>
        </p:txBody>
      </p:sp>
      <p:pic>
        <p:nvPicPr>
          <p:cNvPr id="2" name="89EF931.wav">
            <a:hlinkClick r:id="" action="ppaction://media"/>
          </p:cNvPr>
          <p:cNvPicPr>
            <a:picLocks noChangeAspect="1"/>
          </p:cNvPicPr>
          <p:nvPr>
            <a:wavAudioFile r:embed="rId1" name="89EF64C8.wav"/>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675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4"/>
          <p:cNvSpPr>
            <a:spLocks noGrp="1" noChangeArrowheads="1"/>
          </p:cNvSpPr>
          <p:nvPr>
            <p:ph type="title"/>
          </p:nvPr>
        </p:nvSpPr>
        <p:spPr/>
        <p:txBody>
          <a:bodyPr/>
          <a:lstStyle/>
          <a:p>
            <a:pPr eaLnBrk="1" hangingPunct="1"/>
            <a:r>
              <a:rPr lang="en-US" smtClean="0"/>
              <a:t>Self-Joins Using the </a:t>
            </a:r>
            <a:r>
              <a:rPr lang="en-US" smtClean="0">
                <a:latin typeface="Courier New" pitchFamily="49" charset="0"/>
              </a:rPr>
              <a:t>ON</a:t>
            </a:r>
            <a:r>
              <a:rPr lang="en-US" smtClean="0"/>
              <a:t> Clause</a:t>
            </a:r>
          </a:p>
        </p:txBody>
      </p:sp>
      <p:sp>
        <p:nvSpPr>
          <p:cNvPr id="23555" name="Rectangle 6"/>
          <p:cNvSpPr>
            <a:spLocks noChangeArrowheads="1"/>
          </p:cNvSpPr>
          <p:nvPr/>
        </p:nvSpPr>
        <p:spPr bwMode="auto">
          <a:xfrm>
            <a:off x="1195388" y="5826125"/>
            <a:ext cx="6686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defTabSz="822325" eaLnBrk="0" hangingPunct="0">
              <a:spcBef>
                <a:spcPct val="50000"/>
              </a:spcBef>
              <a:buClrTx/>
              <a:buFontTx/>
              <a:buNone/>
            </a:pPr>
            <a:r>
              <a:rPr lang="en-US" sz="2000" dirty="0">
                <a:latin typeface="Courier New" pitchFamily="49" charset="0"/>
              </a:rPr>
              <a:t>MANAGER_ID</a:t>
            </a:r>
            <a:r>
              <a:rPr lang="en-US" sz="2000" dirty="0"/>
              <a:t> in the </a:t>
            </a:r>
            <a:r>
              <a:rPr lang="en-US" sz="2000" dirty="0">
                <a:latin typeface="Courier New" pitchFamily="49" charset="0"/>
              </a:rPr>
              <a:t>WORKER</a:t>
            </a:r>
            <a:r>
              <a:rPr lang="en-US" sz="2000" dirty="0"/>
              <a:t> table is equal to </a:t>
            </a:r>
            <a:r>
              <a:rPr lang="en-US" sz="2000" dirty="0">
                <a:latin typeface="Courier New" pitchFamily="49" charset="0"/>
              </a:rPr>
              <a:t>EMPLOYEE_ID</a:t>
            </a:r>
            <a:r>
              <a:rPr lang="en-US" sz="2000" dirty="0"/>
              <a:t> in the </a:t>
            </a:r>
            <a:r>
              <a:rPr lang="en-US" sz="2000" dirty="0">
                <a:latin typeface="Courier New" pitchFamily="49" charset="0"/>
              </a:rPr>
              <a:t>MANAGER</a:t>
            </a:r>
            <a:r>
              <a:rPr lang="en-US" sz="2000" dirty="0"/>
              <a:t> table.</a:t>
            </a:r>
          </a:p>
        </p:txBody>
      </p:sp>
      <p:sp>
        <p:nvSpPr>
          <p:cNvPr id="23556" name="Freeform 7"/>
          <p:cNvSpPr>
            <a:spLocks/>
          </p:cNvSpPr>
          <p:nvPr/>
        </p:nvSpPr>
        <p:spPr bwMode="auto">
          <a:xfrm>
            <a:off x="3792538" y="4794250"/>
            <a:ext cx="1501775" cy="600075"/>
          </a:xfrm>
          <a:custGeom>
            <a:avLst/>
            <a:gdLst>
              <a:gd name="T0" fmla="*/ 0 w 946"/>
              <a:gd name="T1" fmla="*/ 22682200 h 378"/>
              <a:gd name="T2" fmla="*/ 0 w 946"/>
              <a:gd name="T3" fmla="*/ 950099700 h 378"/>
              <a:gd name="T4" fmla="*/ 2147483647 w 946"/>
              <a:gd name="T5" fmla="*/ 950099700 h 378"/>
              <a:gd name="T6" fmla="*/ 2147483647 w 946"/>
              <a:gd name="T7" fmla="*/ 0 h 378"/>
              <a:gd name="T8" fmla="*/ 0 60000 65536"/>
              <a:gd name="T9" fmla="*/ 0 60000 65536"/>
              <a:gd name="T10" fmla="*/ 0 60000 65536"/>
              <a:gd name="T11" fmla="*/ 0 60000 65536"/>
              <a:gd name="T12" fmla="*/ 0 w 946"/>
              <a:gd name="T13" fmla="*/ 0 h 378"/>
              <a:gd name="T14" fmla="*/ 946 w 946"/>
              <a:gd name="T15" fmla="*/ 378 h 378"/>
            </a:gdLst>
            <a:ahLst/>
            <a:cxnLst>
              <a:cxn ang="T8">
                <a:pos x="T0" y="T1"/>
              </a:cxn>
              <a:cxn ang="T9">
                <a:pos x="T2" y="T3"/>
              </a:cxn>
              <a:cxn ang="T10">
                <a:pos x="T4" y="T5"/>
              </a:cxn>
              <a:cxn ang="T11">
                <a:pos x="T6" y="T7"/>
              </a:cxn>
            </a:cxnLst>
            <a:rect l="T12" t="T13" r="T14" b="T15"/>
            <a:pathLst>
              <a:path w="946" h="378">
                <a:moveTo>
                  <a:pt x="0" y="9"/>
                </a:moveTo>
                <a:lnTo>
                  <a:pt x="0" y="377"/>
                </a:lnTo>
                <a:lnTo>
                  <a:pt x="945" y="377"/>
                </a:lnTo>
                <a:lnTo>
                  <a:pt x="945" y="0"/>
                </a:lnTo>
              </a:path>
            </a:pathLst>
          </a:custGeom>
          <a:noFill/>
          <a:ln w="28575" cap="rnd">
            <a:solidFill>
              <a:schemeClr val="tx1"/>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57" name="Line 8"/>
          <p:cNvSpPr>
            <a:spLocks noChangeShapeType="1"/>
          </p:cNvSpPr>
          <p:nvPr/>
        </p:nvSpPr>
        <p:spPr bwMode="auto">
          <a:xfrm>
            <a:off x="4543425" y="5394325"/>
            <a:ext cx="0" cy="43180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3558" name="Group 15"/>
          <p:cNvGrpSpPr>
            <a:grpSpLocks/>
          </p:cNvGrpSpPr>
          <p:nvPr/>
        </p:nvGrpSpPr>
        <p:grpSpPr bwMode="auto">
          <a:xfrm>
            <a:off x="517525" y="1436914"/>
            <a:ext cx="8070850" cy="3167743"/>
            <a:chOff x="326" y="1149"/>
            <a:chExt cx="5084" cy="1477"/>
          </a:xfrm>
        </p:grpSpPr>
        <p:sp>
          <p:nvSpPr>
            <p:cNvPr id="23560" name="Rectangle 3"/>
            <p:cNvSpPr>
              <a:spLocks noChangeArrowheads="1"/>
            </p:cNvSpPr>
            <p:nvPr/>
          </p:nvSpPr>
          <p:spPr bwMode="auto">
            <a:xfrm>
              <a:off x="326" y="1149"/>
              <a:ext cx="18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spcBef>
                  <a:spcPct val="0"/>
                </a:spcBef>
                <a:buClrTx/>
                <a:buFontTx/>
                <a:buNone/>
              </a:pPr>
              <a:r>
                <a:rPr lang="en-US" sz="2000">
                  <a:latin typeface="Courier New" pitchFamily="49" charset="0"/>
                </a:rPr>
                <a:t>EMPLOYEES (WORKER)</a:t>
              </a:r>
            </a:p>
          </p:txBody>
        </p:sp>
        <p:sp>
          <p:nvSpPr>
            <p:cNvPr id="23561" name="Rectangle 4"/>
            <p:cNvSpPr>
              <a:spLocks noChangeArrowheads="1"/>
            </p:cNvSpPr>
            <p:nvPr/>
          </p:nvSpPr>
          <p:spPr bwMode="auto">
            <a:xfrm>
              <a:off x="2915" y="1149"/>
              <a:ext cx="19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spcBef>
                  <a:spcPct val="0"/>
                </a:spcBef>
                <a:buClrTx/>
                <a:buFontTx/>
                <a:buNone/>
              </a:pPr>
              <a:r>
                <a:rPr lang="en-US" sz="2000">
                  <a:latin typeface="Courier New" pitchFamily="49" charset="0"/>
                </a:rPr>
                <a:t>EMPLOYEES (MANAGER)</a:t>
              </a:r>
            </a:p>
          </p:txBody>
        </p:sp>
        <p:pic>
          <p:nvPicPr>
            <p:cNvPr id="2356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370" y="1393"/>
              <a:ext cx="2448" cy="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pic>
          <p:nvPicPr>
            <p:cNvPr id="2356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2938" y="1393"/>
              <a:ext cx="2472" cy="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sp>
          <p:nvSpPr>
            <p:cNvPr id="23564" name="Text Box 11"/>
            <p:cNvSpPr txBox="1">
              <a:spLocks noChangeArrowheads="1"/>
            </p:cNvSpPr>
            <p:nvPr/>
          </p:nvSpPr>
          <p:spPr bwMode="auto">
            <a:xfrm>
              <a:off x="336" y="2358"/>
              <a:ext cx="231"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med" len="lg"/>
                </a14:hiddenLine>
              </a:ext>
            </a:extLst>
          </p:spPr>
          <p:txBody>
            <a:bodyPr lIns="12700" tIns="12700" rIns="12700" bIns="12700">
              <a:spAutoFit/>
            </a:bodyPr>
            <a:lstStyle>
              <a:lvl1pPr defTabSz="822325" eaLnBrk="0" hangingPunct="0">
                <a:defRPr b="1">
                  <a:solidFill>
                    <a:schemeClr val="tx1"/>
                  </a:solidFill>
                  <a:latin typeface="Arial" charset="0"/>
                </a:defRPr>
              </a:lvl1pPr>
              <a:lvl2pPr marL="742950" indent="-285750" defTabSz="822325" eaLnBrk="0" hangingPunct="0">
                <a:defRPr b="1">
                  <a:solidFill>
                    <a:schemeClr val="tx1"/>
                  </a:solidFill>
                  <a:latin typeface="Arial" charset="0"/>
                </a:defRPr>
              </a:lvl2pPr>
              <a:lvl3pPr marL="1143000" indent="-228600" defTabSz="822325" eaLnBrk="0" hangingPunct="0">
                <a:defRPr b="1">
                  <a:solidFill>
                    <a:schemeClr val="tx1"/>
                  </a:solidFill>
                  <a:latin typeface="Arial" charset="0"/>
                </a:defRPr>
              </a:lvl3pPr>
              <a:lvl4pPr marL="1600200" indent="-228600" defTabSz="822325" eaLnBrk="0" hangingPunct="0">
                <a:defRPr b="1">
                  <a:solidFill>
                    <a:schemeClr val="tx1"/>
                  </a:solidFill>
                  <a:latin typeface="Arial" charset="0"/>
                </a:defRPr>
              </a:lvl4pPr>
              <a:lvl5pPr marL="2057400" indent="-228600" defTabSz="822325" eaLnBrk="0" hangingPunct="0">
                <a:defRPr b="1">
                  <a:solidFill>
                    <a:schemeClr val="tx1"/>
                  </a:solidFill>
                  <a:latin typeface="Arial" charset="0"/>
                </a:defRPr>
              </a:lvl5pPr>
              <a:lvl6pPr marL="25146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6pPr>
              <a:lvl7pPr marL="29718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7pPr>
              <a:lvl8pPr marL="34290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8pPr>
              <a:lvl9pPr marL="38862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9pPr>
            </a:lstStyle>
            <a:p>
              <a:pPr eaLnBrk="1" hangingPunct="1">
                <a:spcBef>
                  <a:spcPct val="0"/>
                </a:spcBef>
                <a:buClr>
                  <a:srgbClr val="000000"/>
                </a:buClr>
              </a:pPr>
              <a:r>
                <a:rPr lang="en-US" sz="2400"/>
                <a:t>…</a:t>
              </a:r>
            </a:p>
          </p:txBody>
        </p:sp>
        <p:sp>
          <p:nvSpPr>
            <p:cNvPr id="23565" name="Text Box 12"/>
            <p:cNvSpPr txBox="1">
              <a:spLocks noChangeArrowheads="1"/>
            </p:cNvSpPr>
            <p:nvPr/>
          </p:nvSpPr>
          <p:spPr bwMode="auto">
            <a:xfrm>
              <a:off x="2940" y="2380"/>
              <a:ext cx="231"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med" len="lg"/>
                </a14:hiddenLine>
              </a:ext>
            </a:extLst>
          </p:spPr>
          <p:txBody>
            <a:bodyPr lIns="12700" tIns="12700" rIns="12700" bIns="12700">
              <a:spAutoFit/>
            </a:bodyPr>
            <a:lstStyle>
              <a:lvl1pPr defTabSz="822325" eaLnBrk="0" hangingPunct="0">
                <a:defRPr b="1">
                  <a:solidFill>
                    <a:schemeClr val="tx1"/>
                  </a:solidFill>
                  <a:latin typeface="Arial" charset="0"/>
                </a:defRPr>
              </a:lvl1pPr>
              <a:lvl2pPr marL="742950" indent="-285750" defTabSz="822325" eaLnBrk="0" hangingPunct="0">
                <a:defRPr b="1">
                  <a:solidFill>
                    <a:schemeClr val="tx1"/>
                  </a:solidFill>
                  <a:latin typeface="Arial" charset="0"/>
                </a:defRPr>
              </a:lvl2pPr>
              <a:lvl3pPr marL="1143000" indent="-228600" defTabSz="822325" eaLnBrk="0" hangingPunct="0">
                <a:defRPr b="1">
                  <a:solidFill>
                    <a:schemeClr val="tx1"/>
                  </a:solidFill>
                  <a:latin typeface="Arial" charset="0"/>
                </a:defRPr>
              </a:lvl3pPr>
              <a:lvl4pPr marL="1600200" indent="-228600" defTabSz="822325" eaLnBrk="0" hangingPunct="0">
                <a:defRPr b="1">
                  <a:solidFill>
                    <a:schemeClr val="tx1"/>
                  </a:solidFill>
                  <a:latin typeface="Arial" charset="0"/>
                </a:defRPr>
              </a:lvl4pPr>
              <a:lvl5pPr marL="2057400" indent="-228600" defTabSz="822325" eaLnBrk="0" hangingPunct="0">
                <a:defRPr b="1">
                  <a:solidFill>
                    <a:schemeClr val="tx1"/>
                  </a:solidFill>
                  <a:latin typeface="Arial" charset="0"/>
                </a:defRPr>
              </a:lvl5pPr>
              <a:lvl6pPr marL="25146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6pPr>
              <a:lvl7pPr marL="29718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7pPr>
              <a:lvl8pPr marL="34290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8pPr>
              <a:lvl9pPr marL="38862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9pPr>
            </a:lstStyle>
            <a:p>
              <a:pPr eaLnBrk="1" hangingPunct="1">
                <a:spcBef>
                  <a:spcPct val="0"/>
                </a:spcBef>
                <a:buClr>
                  <a:srgbClr val="000000"/>
                </a:buClr>
              </a:pPr>
              <a:r>
                <a:rPr lang="en-US" sz="2400"/>
                <a:t>…</a:t>
              </a:r>
            </a:p>
          </p:txBody>
        </p:sp>
      </p:grpSp>
      <p:pic>
        <p:nvPicPr>
          <p:cNvPr id="2" name="3F56978.wav">
            <a:hlinkClick r:id="" action="ppaction://media"/>
          </p:cNvPr>
          <p:cNvPicPr>
            <a:picLocks noChangeAspect="1"/>
          </p:cNvPicPr>
          <p:nvPr>
            <a:wavAudioFile r:embed="rId1" name="3F56B8CF.wav"/>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878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Self-Joins Using the </a:t>
            </a:r>
            <a:r>
              <a:rPr lang="en-US" smtClean="0">
                <a:latin typeface="Courier New" pitchFamily="49" charset="0"/>
              </a:rPr>
              <a:t>ON</a:t>
            </a:r>
            <a:r>
              <a:rPr lang="en-US" smtClean="0"/>
              <a:t> Clause</a:t>
            </a:r>
          </a:p>
        </p:txBody>
      </p:sp>
      <p:sp>
        <p:nvSpPr>
          <p:cNvPr id="24579" name="Rectangle 5"/>
          <p:cNvSpPr>
            <a:spLocks noChangeArrowheads="1"/>
          </p:cNvSpPr>
          <p:nvPr/>
        </p:nvSpPr>
        <p:spPr bwMode="blackGray">
          <a:xfrm>
            <a:off x="866775" y="1790700"/>
            <a:ext cx="7286625" cy="1031875"/>
          </a:xfrm>
          <a:prstGeom prst="rect">
            <a:avLst/>
          </a:prstGeom>
          <a:solidFill>
            <a:schemeClr val="accent1"/>
          </a:solidFill>
          <a:ln w="28575">
            <a:solidFill>
              <a:srgbClr val="000000"/>
            </a:solidFill>
            <a:miter lim="800000"/>
            <a:headEnd/>
            <a:tailEnd/>
          </a:ln>
        </p:spPr>
        <p:txBody>
          <a:bodyPr wrap="none" lIns="92075" tIns="46038" rIns="92075" bIns="46038" anchor="ctr"/>
          <a:lstStyle/>
          <a:p>
            <a:pPr algn="l">
              <a:spcBef>
                <a:spcPct val="0"/>
              </a:spcBef>
              <a:buClrTx/>
              <a:buSzPct val="100000"/>
              <a:buFont typeface="Times New Roman" pitchFamily="18" charset="0"/>
              <a:buNone/>
              <a:tabLst>
                <a:tab pos="1200150" algn="l"/>
              </a:tabLst>
            </a:pPr>
            <a:r>
              <a:rPr lang="en-US">
                <a:solidFill>
                  <a:srgbClr val="000000"/>
                </a:solidFill>
                <a:latin typeface="Courier New" pitchFamily="49" charset="0"/>
              </a:rPr>
              <a:t>SELECT e.last_name emp, m.last_name mgr</a:t>
            </a:r>
          </a:p>
          <a:p>
            <a:pPr algn="l">
              <a:spcBef>
                <a:spcPct val="0"/>
              </a:spcBef>
              <a:buClrTx/>
              <a:buSzPct val="100000"/>
              <a:buFont typeface="Times New Roman" pitchFamily="18" charset="0"/>
              <a:buNone/>
              <a:tabLst>
                <a:tab pos="1200150" algn="l"/>
              </a:tabLst>
            </a:pPr>
            <a:r>
              <a:rPr lang="en-US">
                <a:solidFill>
                  <a:srgbClr val="000000"/>
                </a:solidFill>
                <a:latin typeface="Courier New" pitchFamily="49" charset="0"/>
              </a:rPr>
              <a:t>FROM   employees e JOIN employees m</a:t>
            </a:r>
          </a:p>
          <a:p>
            <a:pPr algn="l">
              <a:spcBef>
                <a:spcPct val="0"/>
              </a:spcBef>
              <a:buClrTx/>
              <a:buSzPct val="100000"/>
              <a:buFont typeface="Times New Roman" pitchFamily="18" charset="0"/>
              <a:buNone/>
              <a:tabLst>
                <a:tab pos="1200150" algn="l"/>
              </a:tabLst>
            </a:pPr>
            <a:r>
              <a:rPr lang="en-US">
                <a:solidFill>
                  <a:srgbClr val="000000"/>
                </a:solidFill>
                <a:latin typeface="Courier New" pitchFamily="49" charset="0"/>
              </a:rPr>
              <a:t>ON    (e.manager_id = m.employee_id);</a:t>
            </a:r>
          </a:p>
        </p:txBody>
      </p:sp>
      <p:pic>
        <p:nvPicPr>
          <p:cNvPr id="24580" name="Picture 15" desc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075" y="3160713"/>
            <a:ext cx="7132638"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16"/>
          <p:cNvSpPr txBox="1">
            <a:spLocks noChangeArrowheads="1"/>
          </p:cNvSpPr>
          <p:nvPr/>
        </p:nvSpPr>
        <p:spPr bwMode="auto">
          <a:xfrm>
            <a:off x="1025525" y="4505325"/>
            <a:ext cx="3667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med" len="lg"/>
              </a14:hiddenLine>
            </a:ext>
          </a:extLst>
        </p:spPr>
        <p:txBody>
          <a:bodyPr lIns="12700" tIns="12700" rIns="12700" bIns="12700">
            <a:spAutoFit/>
          </a:bodyPr>
          <a:lstStyle>
            <a:lvl1pPr defTabSz="822325" eaLnBrk="0" hangingPunct="0">
              <a:defRPr b="1">
                <a:solidFill>
                  <a:schemeClr val="tx1"/>
                </a:solidFill>
                <a:latin typeface="Arial" charset="0"/>
              </a:defRPr>
            </a:lvl1pPr>
            <a:lvl2pPr marL="742950" indent="-285750" defTabSz="822325" eaLnBrk="0" hangingPunct="0">
              <a:defRPr b="1">
                <a:solidFill>
                  <a:schemeClr val="tx1"/>
                </a:solidFill>
                <a:latin typeface="Arial" charset="0"/>
              </a:defRPr>
            </a:lvl2pPr>
            <a:lvl3pPr marL="1143000" indent="-228600" defTabSz="822325" eaLnBrk="0" hangingPunct="0">
              <a:defRPr b="1">
                <a:solidFill>
                  <a:schemeClr val="tx1"/>
                </a:solidFill>
                <a:latin typeface="Arial" charset="0"/>
              </a:defRPr>
            </a:lvl3pPr>
            <a:lvl4pPr marL="1600200" indent="-228600" defTabSz="822325" eaLnBrk="0" hangingPunct="0">
              <a:defRPr b="1">
                <a:solidFill>
                  <a:schemeClr val="tx1"/>
                </a:solidFill>
                <a:latin typeface="Arial" charset="0"/>
              </a:defRPr>
            </a:lvl4pPr>
            <a:lvl5pPr marL="2057400" indent="-228600" defTabSz="822325" eaLnBrk="0" hangingPunct="0">
              <a:defRPr b="1">
                <a:solidFill>
                  <a:schemeClr val="tx1"/>
                </a:solidFill>
                <a:latin typeface="Arial" charset="0"/>
              </a:defRPr>
            </a:lvl5pPr>
            <a:lvl6pPr marL="25146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6pPr>
            <a:lvl7pPr marL="29718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7pPr>
            <a:lvl8pPr marL="34290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8pPr>
            <a:lvl9pPr marL="38862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9pPr>
          </a:lstStyle>
          <a:p>
            <a:pPr eaLnBrk="1" hangingPunct="1">
              <a:spcBef>
                <a:spcPct val="0"/>
              </a:spcBef>
              <a:buClr>
                <a:srgbClr val="000000"/>
              </a:buClr>
            </a:pPr>
            <a:r>
              <a:rPr lang="en-US" sz="2400"/>
              <a:t>…</a:t>
            </a:r>
          </a:p>
        </p:txBody>
      </p:sp>
      <p:pic>
        <p:nvPicPr>
          <p:cNvPr id="24582" name="Picture 17" descr="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538" y="4814888"/>
            <a:ext cx="71326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E81C1010.wav">
            <a:hlinkClick r:id="" action="ppaction://media"/>
          </p:cNvPr>
          <p:cNvPicPr>
            <a:picLocks noChangeAspect="1"/>
          </p:cNvPicPr>
          <p:nvPr>
            <a:wavAudioFile r:embed="rId1" name="E81C3B15.wav"/>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17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smtClean="0"/>
              <a:t>Joining More than two table</a:t>
            </a:r>
            <a:endParaRPr lang="ar-SA" smtClean="0"/>
          </a:p>
        </p:txBody>
      </p:sp>
      <p:sp>
        <p:nvSpPr>
          <p:cNvPr id="25603" name="Content Placeholder 2"/>
          <p:cNvSpPr>
            <a:spLocks noGrp="1"/>
          </p:cNvSpPr>
          <p:nvPr>
            <p:ph idx="1"/>
          </p:nvPr>
        </p:nvSpPr>
        <p:spPr>
          <a:xfrm>
            <a:off x="790575" y="1308100"/>
            <a:ext cx="1647825" cy="363538"/>
          </a:xfrm>
        </p:spPr>
        <p:txBody>
          <a:bodyPr>
            <a:normAutofit fontScale="70000" lnSpcReduction="20000"/>
          </a:bodyPr>
          <a:lstStyle/>
          <a:p>
            <a:pPr marL="0" indent="0" eaLnBrk="1" hangingPunct="1">
              <a:buFont typeface="Arial" charset="0"/>
              <a:buNone/>
            </a:pPr>
            <a:r>
              <a:rPr lang="en-US" smtClean="0"/>
              <a:t>Employees</a:t>
            </a:r>
            <a:endParaRPr lang="ar-SA"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738" y="2162175"/>
            <a:ext cx="5689600"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sm" len="sm"/>
                <a:tailEnd type="none" w="sm" len="sm"/>
              </a14:hiddenLine>
            </a:ext>
          </a:extLst>
        </p:spPr>
      </p:pic>
      <p:sp>
        <p:nvSpPr>
          <p:cNvPr id="5" name="Content Placeholder 2"/>
          <p:cNvSpPr txBox="1">
            <a:spLocks/>
          </p:cNvSpPr>
          <p:nvPr/>
        </p:nvSpPr>
        <p:spPr bwMode="auto">
          <a:xfrm>
            <a:off x="3454400" y="1257300"/>
            <a:ext cx="1778000" cy="363538"/>
          </a:xfrm>
          <a:prstGeom prst="rect">
            <a:avLst/>
          </a:prstGeom>
          <a:noFill/>
          <a:ln w="9525">
            <a:noFill/>
            <a:miter lim="800000"/>
            <a:headEnd/>
            <a:tailEnd/>
          </a:ln>
          <a:effectLst/>
        </p:spPr>
        <p:txBody>
          <a:bodyPr lIns="12700" tIns="12700" rIns="12700" bIns="12700">
            <a:spAutoFit/>
          </a:bodyPr>
          <a:lstStyle/>
          <a:p>
            <a:pPr algn="l" defTabSz="228600">
              <a:buClr>
                <a:srgbClr val="000000"/>
              </a:buClr>
              <a:buFont typeface="Arial" pitchFamily="34" charset="0"/>
              <a:buNone/>
              <a:defRPr/>
            </a:pPr>
            <a:r>
              <a:rPr lang="en-US" sz="2200" kern="0" dirty="0">
                <a:latin typeface="+mn-lt"/>
              </a:rPr>
              <a:t>Departments</a:t>
            </a:r>
            <a:endParaRPr lang="ar-SA" sz="2200" kern="0" dirty="0">
              <a:latin typeface="+mn-lt"/>
            </a:endParaRPr>
          </a:p>
        </p:txBody>
      </p:sp>
      <p:sp>
        <p:nvSpPr>
          <p:cNvPr id="6" name="Content Placeholder 2"/>
          <p:cNvSpPr txBox="1">
            <a:spLocks/>
          </p:cNvSpPr>
          <p:nvPr/>
        </p:nvSpPr>
        <p:spPr bwMode="auto">
          <a:xfrm>
            <a:off x="6792913" y="1257300"/>
            <a:ext cx="1647825" cy="363538"/>
          </a:xfrm>
          <a:prstGeom prst="rect">
            <a:avLst/>
          </a:prstGeom>
          <a:noFill/>
          <a:ln w="9525">
            <a:noFill/>
            <a:miter lim="800000"/>
            <a:headEnd/>
            <a:tailEnd/>
          </a:ln>
          <a:effectLst/>
        </p:spPr>
        <p:txBody>
          <a:bodyPr lIns="12700" tIns="12700" rIns="12700" bIns="12700">
            <a:spAutoFit/>
          </a:bodyPr>
          <a:lstStyle/>
          <a:p>
            <a:pPr algn="l" defTabSz="228600">
              <a:buClr>
                <a:srgbClr val="000000"/>
              </a:buClr>
              <a:buFont typeface="Arial" pitchFamily="34" charset="0"/>
              <a:buNone/>
              <a:defRPr/>
            </a:pPr>
            <a:r>
              <a:rPr lang="en-US" sz="2200" kern="0" dirty="0">
                <a:latin typeface="+mn-lt"/>
              </a:rPr>
              <a:t>Locations</a:t>
            </a:r>
            <a:endParaRPr lang="ar-SA" sz="2200" kern="0" dirty="0">
              <a:latin typeface="+mn-lt"/>
            </a:endParaRPr>
          </a:p>
        </p:txBody>
      </p:sp>
      <p:cxnSp>
        <p:nvCxnSpPr>
          <p:cNvPr id="25607" name="Straight Arrow Connector 7"/>
          <p:cNvCxnSpPr>
            <a:cxnSpLocks noChangeShapeType="1"/>
          </p:cNvCxnSpPr>
          <p:nvPr/>
        </p:nvCxnSpPr>
        <p:spPr bwMode="auto">
          <a:xfrm>
            <a:off x="1712913" y="1727200"/>
            <a:ext cx="347662" cy="333375"/>
          </a:xfrm>
          <a:prstGeom prst="straightConnector1">
            <a:avLst/>
          </a:prstGeom>
          <a:noFill/>
          <a:ln w="28575"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25608" name="Straight Arrow Connector 9"/>
          <p:cNvCxnSpPr>
            <a:cxnSpLocks noChangeShapeType="1"/>
            <a:stCxn id="5" idx="2"/>
          </p:cNvCxnSpPr>
          <p:nvPr/>
        </p:nvCxnSpPr>
        <p:spPr bwMode="auto">
          <a:xfrm rot="16200000" flipH="1">
            <a:off x="4114800" y="1849438"/>
            <a:ext cx="541337" cy="84138"/>
          </a:xfrm>
          <a:prstGeom prst="straightConnector1">
            <a:avLst/>
          </a:prstGeom>
          <a:noFill/>
          <a:ln w="28575"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25609" name="Straight Arrow Connector 11"/>
          <p:cNvCxnSpPr>
            <a:cxnSpLocks noChangeShapeType="1"/>
          </p:cNvCxnSpPr>
          <p:nvPr/>
        </p:nvCxnSpPr>
        <p:spPr bwMode="auto">
          <a:xfrm rot="5400000">
            <a:off x="6619082" y="1610519"/>
            <a:ext cx="550862" cy="552450"/>
          </a:xfrm>
          <a:prstGeom prst="straightConnector1">
            <a:avLst/>
          </a:prstGeom>
          <a:noFill/>
          <a:ln w="28575"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pic>
        <p:nvPicPr>
          <p:cNvPr id="2" name="6AB21088.wav">
            <a:hlinkClick r:id="" action="ppaction://media"/>
          </p:cNvPr>
          <p:cNvPicPr>
            <a:picLocks noChangeAspect="1"/>
          </p:cNvPicPr>
          <p:nvPr>
            <a:wavAudioFile r:embed="rId1" name="6AB29A7F.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829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Title 1"/>
          <p:cNvSpPr>
            <a:spLocks noGrp="1"/>
          </p:cNvSpPr>
          <p:nvPr>
            <p:ph type="title"/>
          </p:nvPr>
        </p:nvSpPr>
        <p:spPr>
          <a:xfrm>
            <a:off x="830263" y="214313"/>
            <a:ext cx="7315200" cy="496887"/>
          </a:xfrm>
        </p:spPr>
        <p:txBody>
          <a:bodyPr>
            <a:normAutofit fontScale="90000"/>
          </a:bodyPr>
          <a:lstStyle/>
          <a:p>
            <a:pPr eaLnBrk="1" hangingPunct="1"/>
            <a:r>
              <a:rPr lang="en-US" smtClean="0"/>
              <a:t>Joining More than two table</a:t>
            </a:r>
            <a:endParaRPr lang="ar-SA" smtClean="0"/>
          </a:p>
        </p:txBody>
      </p:sp>
      <p:sp>
        <p:nvSpPr>
          <p:cNvPr id="26626" name="Content Placeholder 2"/>
          <p:cNvSpPr>
            <a:spLocks noGrp="1"/>
          </p:cNvSpPr>
          <p:nvPr>
            <p:ph idx="1"/>
          </p:nvPr>
        </p:nvSpPr>
        <p:spPr>
          <a:xfrm>
            <a:off x="617538" y="757238"/>
            <a:ext cx="7366000" cy="6051550"/>
          </a:xfrm>
        </p:spPr>
        <p:txBody>
          <a:bodyPr/>
          <a:lstStyle/>
          <a:p>
            <a:pPr marL="0" indent="0" eaLnBrk="1" hangingPunct="1">
              <a:buFont typeface="Arial" charset="0"/>
              <a:buNone/>
            </a:pPr>
            <a:r>
              <a:rPr lang="en-US" smtClean="0">
                <a:solidFill>
                  <a:srgbClr val="FF0000"/>
                </a:solidFill>
              </a:rPr>
              <a:t>Solution:</a:t>
            </a:r>
          </a:p>
          <a:p>
            <a:pPr marL="0" indent="0" eaLnBrk="1" hangingPunct="1">
              <a:buFont typeface="Arial" charset="0"/>
              <a:buNone/>
            </a:pPr>
            <a:endParaRPr lang="en-US" smtClean="0"/>
          </a:p>
          <a:p>
            <a:pPr marL="0" indent="0" eaLnBrk="1" hangingPunct="1">
              <a:buFont typeface="Arial" charset="0"/>
              <a:buNone/>
            </a:pPr>
            <a:endParaRPr lang="en-US" smtClean="0"/>
          </a:p>
          <a:p>
            <a:pPr marL="0" indent="0" eaLnBrk="1" hangingPunct="1">
              <a:buFont typeface="Arial" charset="0"/>
              <a:buNone/>
            </a:pPr>
            <a:endParaRPr lang="en-US" smtClean="0"/>
          </a:p>
          <a:p>
            <a:pPr marL="0" indent="0" eaLnBrk="1" hangingPunct="1">
              <a:buFont typeface="Arial" charset="0"/>
              <a:buNone/>
            </a:pPr>
            <a:r>
              <a:rPr lang="en-US" smtClean="0"/>
              <a:t>OR:</a:t>
            </a:r>
          </a:p>
          <a:p>
            <a:pPr marL="0" indent="0" eaLnBrk="1" hangingPunct="1">
              <a:buFont typeface="Arial" charset="0"/>
              <a:buNone/>
            </a:pPr>
            <a:endParaRPr lang="en-US" smtClean="0"/>
          </a:p>
          <a:p>
            <a:pPr marL="0" indent="0" eaLnBrk="1" hangingPunct="1">
              <a:buFont typeface="Arial" charset="0"/>
              <a:buNone/>
            </a:pPr>
            <a:endParaRPr lang="en-US" smtClean="0"/>
          </a:p>
          <a:p>
            <a:pPr marL="0" indent="0" eaLnBrk="1" hangingPunct="1">
              <a:buFont typeface="Arial" charset="0"/>
              <a:buNone/>
            </a:pPr>
            <a:endParaRPr lang="en-US" smtClean="0"/>
          </a:p>
          <a:p>
            <a:pPr marL="0" indent="0" eaLnBrk="1" hangingPunct="1">
              <a:buFont typeface="Arial" charset="0"/>
              <a:buNone/>
            </a:pPr>
            <a:endParaRPr lang="en-US" smtClean="0"/>
          </a:p>
          <a:p>
            <a:pPr marL="0" indent="0" eaLnBrk="1" hangingPunct="1">
              <a:buFont typeface="Arial" charset="0"/>
              <a:buNone/>
            </a:pPr>
            <a:r>
              <a:rPr lang="en-US" smtClean="0"/>
              <a:t>OR:</a:t>
            </a:r>
          </a:p>
          <a:p>
            <a:pPr marL="0" indent="0" eaLnBrk="1" hangingPunct="1">
              <a:buFont typeface="Arial" charset="0"/>
              <a:buNone/>
            </a:pPr>
            <a:endParaRPr lang="en-US" smtClean="0"/>
          </a:p>
          <a:p>
            <a:pPr marL="0" indent="0" eaLnBrk="1" hangingPunct="1">
              <a:buFont typeface="Arial" charset="0"/>
              <a:buNone/>
            </a:pPr>
            <a:endParaRPr lang="en-US" smtClean="0"/>
          </a:p>
          <a:p>
            <a:pPr marL="0" indent="0" eaLnBrk="1" hangingPunct="1">
              <a:buFont typeface="Arial" charset="0"/>
              <a:buNone/>
            </a:pPr>
            <a:endParaRPr lang="en-US" smtClean="0"/>
          </a:p>
          <a:p>
            <a:pPr marL="0" indent="0" eaLnBrk="1" hangingPunct="1">
              <a:buFont typeface="Arial" charset="0"/>
              <a:buNone/>
            </a:pPr>
            <a:endParaRPr lang="en-US" smtClean="0"/>
          </a:p>
          <a:p>
            <a:pPr marL="0" indent="0" eaLnBrk="1" hangingPunct="1">
              <a:buFont typeface="Arial" charset="0"/>
              <a:buNone/>
            </a:pPr>
            <a:endParaRPr lang="ar-SA" smtClean="0"/>
          </a:p>
        </p:txBody>
      </p:sp>
      <p:sp>
        <p:nvSpPr>
          <p:cNvPr id="26627" name="Rectangle 1036"/>
          <p:cNvSpPr>
            <a:spLocks noChangeArrowheads="1"/>
          </p:cNvSpPr>
          <p:nvPr/>
        </p:nvSpPr>
        <p:spPr bwMode="blackGray">
          <a:xfrm>
            <a:off x="359569" y="1547813"/>
            <a:ext cx="7713662" cy="1141412"/>
          </a:xfrm>
          <a:prstGeom prst="rect">
            <a:avLst/>
          </a:prstGeom>
          <a:solidFill>
            <a:schemeClr val="accent1"/>
          </a:solidFill>
          <a:ln w="28575">
            <a:solidFill>
              <a:srgbClr val="000000"/>
            </a:solidFill>
            <a:miter lim="800000"/>
            <a:headEnd/>
            <a:tailEnd/>
          </a:ln>
        </p:spPr>
        <p:txBody>
          <a:bodyPr wrap="none" lIns="92075" tIns="46038" rIns="92075" bIns="46038" anchor="ctr"/>
          <a:lstStyle/>
          <a:p>
            <a:pPr algn="l" eaLnBrk="0" hangingPunct="0">
              <a:spcBef>
                <a:spcPct val="0"/>
              </a:spcBef>
              <a:buClrTx/>
              <a:buFontTx/>
              <a:buNone/>
              <a:tabLst>
                <a:tab pos="1200150" algn="l"/>
              </a:tabLst>
            </a:pPr>
            <a:r>
              <a:rPr lang="en-US" dirty="0">
                <a:solidFill>
                  <a:srgbClr val="000000"/>
                </a:solidFill>
                <a:latin typeface="Courier New" pitchFamily="49" charset="0"/>
              </a:rPr>
              <a:t>select </a:t>
            </a:r>
            <a:r>
              <a:rPr lang="en-US" dirty="0" err="1">
                <a:solidFill>
                  <a:srgbClr val="000000"/>
                </a:solidFill>
                <a:latin typeface="Courier New" pitchFamily="49" charset="0"/>
              </a:rPr>
              <a:t>first_name,department_name,city</a:t>
            </a:r>
            <a:endParaRPr lang="en-US" dirty="0">
              <a:solidFill>
                <a:srgbClr val="000000"/>
              </a:solidFill>
              <a:latin typeface="Courier New" pitchFamily="49" charset="0"/>
            </a:endParaRPr>
          </a:p>
          <a:p>
            <a:pPr algn="l" eaLnBrk="0" hangingPunct="0">
              <a:spcBef>
                <a:spcPct val="0"/>
              </a:spcBef>
              <a:buClrTx/>
              <a:buFontTx/>
              <a:buNone/>
              <a:tabLst>
                <a:tab pos="1200150" algn="l"/>
              </a:tabLst>
            </a:pPr>
            <a:r>
              <a:rPr lang="en-US" dirty="0">
                <a:solidFill>
                  <a:srgbClr val="000000"/>
                </a:solidFill>
                <a:latin typeface="Courier New" pitchFamily="49" charset="0"/>
              </a:rPr>
              <a:t>from employees JOIN departments using(</a:t>
            </a:r>
            <a:r>
              <a:rPr lang="en-US" dirty="0" err="1">
                <a:solidFill>
                  <a:srgbClr val="000000"/>
                </a:solidFill>
                <a:latin typeface="Courier New" pitchFamily="49" charset="0"/>
              </a:rPr>
              <a:t>department_id</a:t>
            </a:r>
            <a:r>
              <a:rPr lang="en-US" dirty="0">
                <a:solidFill>
                  <a:srgbClr val="000000"/>
                </a:solidFill>
                <a:latin typeface="Courier New" pitchFamily="49" charset="0"/>
              </a:rPr>
              <a:t>) </a:t>
            </a:r>
          </a:p>
          <a:p>
            <a:pPr algn="l" eaLnBrk="0" hangingPunct="0">
              <a:spcBef>
                <a:spcPct val="0"/>
              </a:spcBef>
              <a:buClrTx/>
              <a:buFontTx/>
              <a:buNone/>
              <a:tabLst>
                <a:tab pos="1200150" algn="l"/>
              </a:tabLst>
            </a:pPr>
            <a:r>
              <a:rPr lang="en-US" dirty="0">
                <a:solidFill>
                  <a:srgbClr val="000000"/>
                </a:solidFill>
                <a:latin typeface="Courier New" pitchFamily="49" charset="0"/>
              </a:rPr>
              <a:t>               JOIN locations using(</a:t>
            </a:r>
            <a:r>
              <a:rPr lang="en-US" dirty="0" err="1">
                <a:solidFill>
                  <a:srgbClr val="000000"/>
                </a:solidFill>
                <a:latin typeface="Courier New" pitchFamily="49" charset="0"/>
              </a:rPr>
              <a:t>location_id</a:t>
            </a:r>
            <a:r>
              <a:rPr lang="en-US" dirty="0">
                <a:solidFill>
                  <a:srgbClr val="000000"/>
                </a:solidFill>
                <a:latin typeface="Courier New" pitchFamily="49" charset="0"/>
              </a:rPr>
              <a:t>)</a:t>
            </a:r>
          </a:p>
        </p:txBody>
      </p:sp>
      <p:sp>
        <p:nvSpPr>
          <p:cNvPr id="5" name="Rectangle 1036"/>
          <p:cNvSpPr>
            <a:spLocks noChangeArrowheads="1"/>
          </p:cNvSpPr>
          <p:nvPr/>
        </p:nvSpPr>
        <p:spPr bwMode="blackGray">
          <a:xfrm>
            <a:off x="203200" y="2814638"/>
            <a:ext cx="8780463" cy="1597025"/>
          </a:xfrm>
          <a:prstGeom prst="rect">
            <a:avLst/>
          </a:prstGeom>
          <a:solidFill>
            <a:schemeClr val="accent1"/>
          </a:solidFill>
          <a:ln w="28575">
            <a:solidFill>
              <a:srgbClr val="000000"/>
            </a:solidFill>
            <a:miter lim="800000"/>
            <a:headEnd/>
            <a:tailEnd/>
          </a:ln>
          <a:effectLst/>
        </p:spPr>
        <p:txBody>
          <a:bodyPr wrap="none" lIns="92075" tIns="46038" rIns="92075" bIns="46038" anchor="ctr"/>
          <a:lstStyle/>
          <a:p>
            <a:pPr algn="l" eaLnBrk="0" hangingPunct="0">
              <a:spcBef>
                <a:spcPct val="0"/>
              </a:spcBef>
              <a:buClrTx/>
              <a:buFontTx/>
              <a:buNone/>
              <a:tabLst>
                <a:tab pos="1200150" algn="l"/>
              </a:tabLst>
              <a:defRPr/>
            </a:pPr>
            <a:r>
              <a:rPr lang="en-US" sz="1600" dirty="0">
                <a:solidFill>
                  <a:srgbClr val="000000"/>
                </a:solidFill>
                <a:latin typeface="Courier New" pitchFamily="49" charset="0"/>
                <a:cs typeface="+mj-cs"/>
              </a:rPr>
              <a:t>select </a:t>
            </a:r>
            <a:r>
              <a:rPr lang="en-US" sz="1600" dirty="0" err="1">
                <a:solidFill>
                  <a:srgbClr val="000000"/>
                </a:solidFill>
                <a:latin typeface="Courier New" pitchFamily="49" charset="0"/>
                <a:cs typeface="+mj-cs"/>
              </a:rPr>
              <a:t>first_name,department_name,city</a:t>
            </a:r>
            <a:endParaRPr lang="en-US" sz="1600" dirty="0">
              <a:solidFill>
                <a:srgbClr val="000000"/>
              </a:solidFill>
              <a:latin typeface="Courier New" pitchFamily="49" charset="0"/>
              <a:cs typeface="+mj-cs"/>
            </a:endParaRPr>
          </a:p>
          <a:p>
            <a:pPr algn="l" eaLnBrk="0" hangingPunct="0">
              <a:spcBef>
                <a:spcPct val="0"/>
              </a:spcBef>
              <a:buClrTx/>
              <a:buFontTx/>
              <a:buNone/>
              <a:tabLst>
                <a:tab pos="1200150" algn="l"/>
              </a:tabLst>
              <a:defRPr/>
            </a:pPr>
            <a:r>
              <a:rPr lang="en-US" sz="1600" dirty="0">
                <a:solidFill>
                  <a:srgbClr val="000000"/>
                </a:solidFill>
                <a:latin typeface="Courier New" pitchFamily="49" charset="0"/>
                <a:cs typeface="+mj-cs"/>
              </a:rPr>
              <a:t>from employees </a:t>
            </a:r>
          </a:p>
          <a:p>
            <a:pPr algn="l" eaLnBrk="0" hangingPunct="0">
              <a:spcBef>
                <a:spcPct val="0"/>
              </a:spcBef>
              <a:buClrTx/>
              <a:buFontTx/>
              <a:buNone/>
              <a:tabLst>
                <a:tab pos="1200150" algn="l"/>
              </a:tabLst>
              <a:defRPr/>
            </a:pPr>
            <a:r>
              <a:rPr lang="en-US" sz="1600" dirty="0">
                <a:solidFill>
                  <a:srgbClr val="000000"/>
                </a:solidFill>
                <a:latin typeface="Courier New" pitchFamily="49" charset="0"/>
                <a:cs typeface="+mj-cs"/>
              </a:rPr>
              <a:t>JOIN departments ON(</a:t>
            </a:r>
            <a:r>
              <a:rPr lang="en-US" sz="1600" dirty="0" err="1">
                <a:solidFill>
                  <a:srgbClr val="000000"/>
                </a:solidFill>
                <a:latin typeface="Courier New" pitchFamily="49" charset="0"/>
                <a:cs typeface="+mj-cs"/>
              </a:rPr>
              <a:t>employees.department_id</a:t>
            </a:r>
            <a:r>
              <a:rPr lang="en-US" sz="1600" dirty="0">
                <a:solidFill>
                  <a:srgbClr val="000000"/>
                </a:solidFill>
                <a:latin typeface="Courier New" pitchFamily="49" charset="0"/>
                <a:cs typeface="+mj-cs"/>
              </a:rPr>
              <a:t>=</a:t>
            </a:r>
            <a:r>
              <a:rPr lang="en-US" sz="1600" dirty="0" err="1">
                <a:solidFill>
                  <a:srgbClr val="000000"/>
                </a:solidFill>
                <a:latin typeface="Courier New" pitchFamily="49" charset="0"/>
                <a:cs typeface="+mj-cs"/>
              </a:rPr>
              <a:t>departments.department_id</a:t>
            </a:r>
            <a:r>
              <a:rPr lang="en-US" sz="1600" dirty="0">
                <a:solidFill>
                  <a:srgbClr val="000000"/>
                </a:solidFill>
                <a:latin typeface="Courier New" pitchFamily="49" charset="0"/>
                <a:cs typeface="+mj-cs"/>
              </a:rPr>
              <a:t>) </a:t>
            </a:r>
          </a:p>
          <a:p>
            <a:pPr algn="l" eaLnBrk="0" hangingPunct="0">
              <a:spcBef>
                <a:spcPct val="0"/>
              </a:spcBef>
              <a:buClrTx/>
              <a:buFontTx/>
              <a:buNone/>
              <a:tabLst>
                <a:tab pos="1200150" algn="l"/>
              </a:tabLst>
              <a:defRPr/>
            </a:pPr>
            <a:r>
              <a:rPr lang="en-US" sz="1600" dirty="0">
                <a:solidFill>
                  <a:srgbClr val="000000"/>
                </a:solidFill>
                <a:latin typeface="Courier New" pitchFamily="49" charset="0"/>
                <a:cs typeface="+mj-cs"/>
              </a:rPr>
              <a:t>JOIN locations   ON(</a:t>
            </a:r>
            <a:r>
              <a:rPr lang="en-US" sz="1600" dirty="0" err="1">
                <a:solidFill>
                  <a:srgbClr val="000000"/>
                </a:solidFill>
                <a:latin typeface="Courier New" pitchFamily="49" charset="0"/>
                <a:cs typeface="+mj-cs"/>
              </a:rPr>
              <a:t>departments.location_id</a:t>
            </a:r>
            <a:r>
              <a:rPr lang="en-US" sz="1600" dirty="0">
                <a:solidFill>
                  <a:srgbClr val="000000"/>
                </a:solidFill>
                <a:latin typeface="Courier New" pitchFamily="49" charset="0"/>
                <a:cs typeface="+mj-cs"/>
              </a:rPr>
              <a:t>=</a:t>
            </a:r>
            <a:r>
              <a:rPr lang="en-US" sz="1600" dirty="0" err="1">
                <a:solidFill>
                  <a:srgbClr val="000000"/>
                </a:solidFill>
                <a:latin typeface="Courier New" pitchFamily="49" charset="0"/>
                <a:cs typeface="+mj-cs"/>
              </a:rPr>
              <a:t>locations.location_id</a:t>
            </a:r>
            <a:r>
              <a:rPr lang="en-US" sz="1600" dirty="0">
                <a:solidFill>
                  <a:srgbClr val="000000"/>
                </a:solidFill>
                <a:latin typeface="Courier New" pitchFamily="49" charset="0"/>
                <a:cs typeface="+mj-cs"/>
              </a:rPr>
              <a:t>)</a:t>
            </a:r>
          </a:p>
        </p:txBody>
      </p:sp>
      <p:sp>
        <p:nvSpPr>
          <p:cNvPr id="26630" name="Rectangle 1036"/>
          <p:cNvSpPr>
            <a:spLocks noChangeArrowheads="1"/>
          </p:cNvSpPr>
          <p:nvPr/>
        </p:nvSpPr>
        <p:spPr bwMode="blackGray">
          <a:xfrm>
            <a:off x="465138" y="4830763"/>
            <a:ext cx="7502525" cy="1141412"/>
          </a:xfrm>
          <a:prstGeom prst="rect">
            <a:avLst/>
          </a:prstGeom>
          <a:solidFill>
            <a:schemeClr val="accent1"/>
          </a:solidFill>
          <a:ln w="28575">
            <a:solidFill>
              <a:srgbClr val="000000"/>
            </a:solidFill>
            <a:miter lim="800000"/>
            <a:headEnd/>
            <a:tailEnd/>
          </a:ln>
        </p:spPr>
        <p:txBody>
          <a:bodyPr wrap="none" lIns="92075" tIns="46038" rIns="92075" bIns="46038" anchor="ctr"/>
          <a:lstStyle/>
          <a:p>
            <a:pPr algn="l" eaLnBrk="0" hangingPunct="0">
              <a:spcBef>
                <a:spcPct val="0"/>
              </a:spcBef>
              <a:buClrTx/>
              <a:buFontTx/>
              <a:buNone/>
              <a:tabLst>
                <a:tab pos="1200150" algn="l"/>
              </a:tabLst>
            </a:pPr>
            <a:r>
              <a:rPr lang="en-US">
                <a:solidFill>
                  <a:srgbClr val="000000"/>
                </a:solidFill>
                <a:latin typeface="Courier New" pitchFamily="49" charset="0"/>
              </a:rPr>
              <a:t>select first_name,department_name,city</a:t>
            </a:r>
          </a:p>
          <a:p>
            <a:pPr algn="l" eaLnBrk="0" hangingPunct="0">
              <a:spcBef>
                <a:spcPct val="0"/>
              </a:spcBef>
              <a:buClrTx/>
              <a:buFontTx/>
              <a:buNone/>
              <a:tabLst>
                <a:tab pos="1200150" algn="l"/>
              </a:tabLst>
            </a:pPr>
            <a:r>
              <a:rPr lang="en-US">
                <a:solidFill>
                  <a:srgbClr val="000000"/>
                </a:solidFill>
                <a:latin typeface="Courier New" pitchFamily="49" charset="0"/>
              </a:rPr>
              <a:t>from employees E,departments D,locations L</a:t>
            </a:r>
          </a:p>
          <a:p>
            <a:pPr algn="l" eaLnBrk="0" hangingPunct="0">
              <a:spcBef>
                <a:spcPct val="0"/>
              </a:spcBef>
              <a:buClrTx/>
              <a:buFontTx/>
              <a:buNone/>
              <a:tabLst>
                <a:tab pos="1200150" algn="l"/>
              </a:tabLst>
            </a:pPr>
            <a:r>
              <a:rPr lang="en-US">
                <a:solidFill>
                  <a:srgbClr val="000000"/>
                </a:solidFill>
                <a:latin typeface="Courier New" pitchFamily="49" charset="0"/>
              </a:rPr>
              <a:t>where E.department_id=D.department_id </a:t>
            </a:r>
          </a:p>
          <a:p>
            <a:pPr algn="l" eaLnBrk="0" hangingPunct="0">
              <a:spcBef>
                <a:spcPct val="0"/>
              </a:spcBef>
              <a:buClrTx/>
              <a:buFontTx/>
              <a:buNone/>
              <a:tabLst>
                <a:tab pos="1200150" algn="l"/>
              </a:tabLst>
            </a:pPr>
            <a:r>
              <a:rPr lang="en-US">
                <a:solidFill>
                  <a:srgbClr val="000000"/>
                </a:solidFill>
                <a:latin typeface="Courier New" pitchFamily="49" charset="0"/>
              </a:rPr>
              <a:t>      and D.location_id=L.location_id</a:t>
            </a:r>
          </a:p>
        </p:txBody>
      </p:sp>
      <p:pic>
        <p:nvPicPr>
          <p:cNvPr id="2" name="E40E1119.wav">
            <a:hlinkClick r:id="" action="ppaction://media"/>
          </p:cNvPr>
          <p:cNvPicPr>
            <a:picLocks noChangeAspect="1"/>
          </p:cNvPicPr>
          <p:nvPr>
            <a:wavAudioFile r:embed="rId1" name="E40E6C2C.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712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
          <p:cNvSpPr>
            <a:spLocks noChangeArrowheads="1"/>
          </p:cNvSpPr>
          <p:nvPr/>
        </p:nvSpPr>
        <p:spPr bwMode="blackGray">
          <a:xfrm>
            <a:off x="866775" y="1881188"/>
            <a:ext cx="7286625" cy="1406525"/>
          </a:xfrm>
          <a:prstGeom prst="rect">
            <a:avLst/>
          </a:prstGeom>
          <a:solidFill>
            <a:schemeClr val="accent1"/>
          </a:solidFill>
          <a:ln w="28575">
            <a:solidFill>
              <a:srgbClr val="000000"/>
            </a:solidFill>
            <a:miter lim="800000"/>
            <a:headEnd/>
            <a:tailEnd/>
          </a:ln>
        </p:spPr>
        <p:txBody>
          <a:bodyPr wrap="none" lIns="92075" tIns="46038" rIns="92075" bIns="46038" anchor="ctr"/>
          <a:lstStyle/>
          <a:p>
            <a:pPr algn="l" eaLnBrk="0" hangingPunct="0">
              <a:spcBef>
                <a:spcPct val="0"/>
              </a:spcBef>
              <a:buClrTx/>
              <a:buFontTx/>
              <a:buNone/>
              <a:tabLst>
                <a:tab pos="1200150" algn="l"/>
              </a:tabLst>
            </a:pPr>
            <a:r>
              <a:rPr lang="en-US">
                <a:solidFill>
                  <a:srgbClr val="000000"/>
                </a:solidFill>
                <a:latin typeface="Courier New" pitchFamily="49" charset="0"/>
              </a:rPr>
              <a:t>SELECT e.employee_id, e.last_name, e.department_id, </a:t>
            </a:r>
          </a:p>
          <a:p>
            <a:pPr algn="l" eaLnBrk="0" hangingPunct="0">
              <a:spcBef>
                <a:spcPct val="0"/>
              </a:spcBef>
              <a:buClrTx/>
              <a:buFontTx/>
              <a:buNone/>
              <a:tabLst>
                <a:tab pos="1200150" algn="l"/>
              </a:tabLst>
            </a:pPr>
            <a:r>
              <a:rPr lang="en-US">
                <a:solidFill>
                  <a:srgbClr val="000000"/>
                </a:solidFill>
                <a:latin typeface="Courier New" pitchFamily="49" charset="0"/>
              </a:rPr>
              <a:t>       d.department_id, d.location_id</a:t>
            </a:r>
          </a:p>
          <a:p>
            <a:pPr algn="l" eaLnBrk="0" hangingPunct="0">
              <a:spcBef>
                <a:spcPct val="0"/>
              </a:spcBef>
              <a:buClrTx/>
              <a:buFontTx/>
              <a:buNone/>
              <a:tabLst>
                <a:tab pos="1200150" algn="l"/>
              </a:tabLst>
            </a:pPr>
            <a:r>
              <a:rPr lang="en-US">
                <a:solidFill>
                  <a:srgbClr val="000000"/>
                </a:solidFill>
                <a:latin typeface="Courier New" pitchFamily="49" charset="0"/>
              </a:rPr>
              <a:t>FROM   employees e JOIN departments d</a:t>
            </a:r>
          </a:p>
          <a:p>
            <a:pPr algn="l" eaLnBrk="0" hangingPunct="0">
              <a:spcBef>
                <a:spcPct val="0"/>
              </a:spcBef>
              <a:buClrTx/>
              <a:buFontTx/>
              <a:buNone/>
              <a:tabLst>
                <a:tab pos="1200150" algn="l"/>
              </a:tabLst>
            </a:pPr>
            <a:r>
              <a:rPr lang="en-US">
                <a:solidFill>
                  <a:srgbClr val="000000"/>
                </a:solidFill>
                <a:latin typeface="Courier New" pitchFamily="49" charset="0"/>
              </a:rPr>
              <a:t>ON     (e.department_id = d.department_id)</a:t>
            </a:r>
          </a:p>
          <a:p>
            <a:pPr algn="l" eaLnBrk="0" hangingPunct="0">
              <a:spcBef>
                <a:spcPct val="0"/>
              </a:spcBef>
              <a:buClrTx/>
              <a:buFontTx/>
              <a:buNone/>
              <a:tabLst>
                <a:tab pos="1200150" algn="l"/>
              </a:tabLst>
            </a:pPr>
            <a:r>
              <a:rPr lang="en-US">
                <a:solidFill>
                  <a:srgbClr val="000000"/>
                </a:solidFill>
                <a:latin typeface="Courier New" pitchFamily="49" charset="0"/>
              </a:rPr>
              <a:t>AND    e.manager_id = 149 ;</a:t>
            </a:r>
          </a:p>
        </p:txBody>
      </p:sp>
      <p:sp>
        <p:nvSpPr>
          <p:cNvPr id="27651" name="Rectangle 8"/>
          <p:cNvSpPr>
            <a:spLocks noGrp="1" noChangeArrowheads="1"/>
          </p:cNvSpPr>
          <p:nvPr>
            <p:ph type="title"/>
          </p:nvPr>
        </p:nvSpPr>
        <p:spPr/>
        <p:txBody>
          <a:bodyPr>
            <a:normAutofit fontScale="90000"/>
          </a:bodyPr>
          <a:lstStyle/>
          <a:p>
            <a:pPr eaLnBrk="1" hangingPunct="1"/>
            <a:r>
              <a:rPr lang="en-US" smtClean="0"/>
              <a:t>Applying Additional Conditions</a:t>
            </a:r>
            <a:br>
              <a:rPr lang="en-US" smtClean="0"/>
            </a:br>
            <a:r>
              <a:rPr lang="en-US" smtClean="0"/>
              <a:t>to a Join</a:t>
            </a:r>
          </a:p>
        </p:txBody>
      </p:sp>
      <p:pic>
        <p:nvPicPr>
          <p:cNvPr id="2765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923925" y="3505200"/>
            <a:ext cx="7200900"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sp>
        <p:nvSpPr>
          <p:cNvPr id="27653" name="Rectangle 6"/>
          <p:cNvSpPr>
            <a:spLocks noChangeArrowheads="1"/>
          </p:cNvSpPr>
          <p:nvPr/>
        </p:nvSpPr>
        <p:spPr bwMode="auto">
          <a:xfrm>
            <a:off x="908050" y="2987675"/>
            <a:ext cx="3556000" cy="279400"/>
          </a:xfrm>
          <a:prstGeom prst="rect">
            <a:avLst/>
          </a:prstGeom>
          <a:noFill/>
          <a:ln w="254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pic>
        <p:nvPicPr>
          <p:cNvPr id="2" name="E4141135.wav">
            <a:hlinkClick r:id="" action="ppaction://media"/>
          </p:cNvPr>
          <p:cNvPicPr>
            <a:picLocks noChangeAspect="1"/>
          </p:cNvPicPr>
          <p:nvPr>
            <a:wavAudioFile r:embed="rId1" name="E4140216.wav"/>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850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5183188" y="2228850"/>
            <a:ext cx="29908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sp>
        <p:nvSpPr>
          <p:cNvPr id="28675" name="Rectangle 14"/>
          <p:cNvSpPr>
            <a:spLocks noGrp="1" noChangeArrowheads="1"/>
          </p:cNvSpPr>
          <p:nvPr>
            <p:ph type="title"/>
          </p:nvPr>
        </p:nvSpPr>
        <p:spPr/>
        <p:txBody>
          <a:bodyPr/>
          <a:lstStyle/>
          <a:p>
            <a:pPr eaLnBrk="1" hangingPunct="1"/>
            <a:r>
              <a:rPr lang="en-US" smtClean="0"/>
              <a:t>Non-Equijoins</a:t>
            </a:r>
          </a:p>
        </p:txBody>
      </p:sp>
      <p:sp>
        <p:nvSpPr>
          <p:cNvPr id="28676" name="Rectangle 4"/>
          <p:cNvSpPr>
            <a:spLocks noChangeArrowheads="1"/>
          </p:cNvSpPr>
          <p:nvPr/>
        </p:nvSpPr>
        <p:spPr bwMode="auto">
          <a:xfrm>
            <a:off x="795338" y="1830388"/>
            <a:ext cx="1555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spcBef>
                <a:spcPct val="0"/>
              </a:spcBef>
              <a:buClrTx/>
              <a:buFontTx/>
              <a:buNone/>
            </a:pPr>
            <a:r>
              <a:rPr lang="en-US" sz="2000">
                <a:latin typeface="Courier New" pitchFamily="49" charset="0"/>
              </a:rPr>
              <a:t>EMPLOYEES</a:t>
            </a:r>
          </a:p>
        </p:txBody>
      </p:sp>
      <p:sp>
        <p:nvSpPr>
          <p:cNvPr id="28677" name="Rectangle 5"/>
          <p:cNvSpPr>
            <a:spLocks noChangeArrowheads="1"/>
          </p:cNvSpPr>
          <p:nvPr/>
        </p:nvSpPr>
        <p:spPr bwMode="auto">
          <a:xfrm>
            <a:off x="5126038" y="1830388"/>
            <a:ext cx="170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spcBef>
                <a:spcPct val="0"/>
              </a:spcBef>
              <a:buClrTx/>
              <a:buFontTx/>
              <a:buNone/>
            </a:pPr>
            <a:r>
              <a:rPr lang="en-US" sz="2000">
                <a:latin typeface="Courier New" pitchFamily="49" charset="0"/>
              </a:rPr>
              <a:t>JOB_GRADES</a:t>
            </a:r>
          </a:p>
        </p:txBody>
      </p:sp>
      <p:sp>
        <p:nvSpPr>
          <p:cNvPr id="28678" name="Rectangle 6"/>
          <p:cNvSpPr>
            <a:spLocks noChangeArrowheads="1"/>
          </p:cNvSpPr>
          <p:nvPr/>
        </p:nvSpPr>
        <p:spPr bwMode="auto">
          <a:xfrm>
            <a:off x="5711825" y="2263775"/>
            <a:ext cx="2411413" cy="14859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sp>
        <p:nvSpPr>
          <p:cNvPr id="28679" name="Rectangle 8"/>
          <p:cNvSpPr>
            <a:spLocks noChangeArrowheads="1"/>
          </p:cNvSpPr>
          <p:nvPr/>
        </p:nvSpPr>
        <p:spPr bwMode="auto">
          <a:xfrm>
            <a:off x="5075238" y="4624388"/>
            <a:ext cx="30289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lnSpc>
                <a:spcPct val="110000"/>
              </a:lnSpc>
              <a:spcBef>
                <a:spcPct val="0"/>
              </a:spcBef>
              <a:buClrTx/>
              <a:buFontTx/>
              <a:buNone/>
            </a:pPr>
            <a:r>
              <a:rPr lang="en-US"/>
              <a:t>Salary in the </a:t>
            </a:r>
            <a:r>
              <a:rPr lang="en-US">
                <a:latin typeface="Courier New" pitchFamily="49" charset="0"/>
              </a:rPr>
              <a:t>EMPLOYEES</a:t>
            </a:r>
            <a:r>
              <a:rPr lang="en-US"/>
              <a:t> </a:t>
            </a:r>
          </a:p>
          <a:p>
            <a:pPr algn="l" eaLnBrk="0" hangingPunct="0">
              <a:lnSpc>
                <a:spcPct val="110000"/>
              </a:lnSpc>
              <a:spcBef>
                <a:spcPct val="0"/>
              </a:spcBef>
              <a:buClrTx/>
              <a:buFontTx/>
              <a:buNone/>
            </a:pPr>
            <a:r>
              <a:rPr lang="en-US"/>
              <a:t>table must be between </a:t>
            </a:r>
          </a:p>
          <a:p>
            <a:pPr algn="l" eaLnBrk="0" hangingPunct="0">
              <a:lnSpc>
                <a:spcPct val="110000"/>
              </a:lnSpc>
              <a:spcBef>
                <a:spcPct val="0"/>
              </a:spcBef>
              <a:buClrTx/>
              <a:buFontTx/>
              <a:buNone/>
            </a:pPr>
            <a:r>
              <a:rPr lang="en-US"/>
              <a:t>lowest salary and highest </a:t>
            </a:r>
          </a:p>
          <a:p>
            <a:pPr algn="l" eaLnBrk="0" hangingPunct="0">
              <a:lnSpc>
                <a:spcPct val="110000"/>
              </a:lnSpc>
              <a:spcBef>
                <a:spcPct val="0"/>
              </a:spcBef>
              <a:buClrTx/>
              <a:buFontTx/>
              <a:buNone/>
            </a:pPr>
            <a:r>
              <a:rPr lang="en-US"/>
              <a:t>salary in the </a:t>
            </a:r>
            <a:r>
              <a:rPr lang="en-US">
                <a:latin typeface="Courier New" pitchFamily="49" charset="0"/>
              </a:rPr>
              <a:t>JOB_GRADES</a:t>
            </a:r>
            <a:endParaRPr lang="en-US"/>
          </a:p>
          <a:p>
            <a:pPr algn="l" eaLnBrk="0" hangingPunct="0">
              <a:lnSpc>
                <a:spcPct val="110000"/>
              </a:lnSpc>
              <a:spcBef>
                <a:spcPct val="0"/>
              </a:spcBef>
              <a:buClrTx/>
              <a:buFontTx/>
              <a:buNone/>
            </a:pPr>
            <a:r>
              <a:rPr lang="en-US"/>
              <a:t>table.</a:t>
            </a:r>
          </a:p>
        </p:txBody>
      </p:sp>
      <p:sp>
        <p:nvSpPr>
          <p:cNvPr id="28680" name="Line 9"/>
          <p:cNvSpPr>
            <a:spLocks noChangeShapeType="1"/>
          </p:cNvSpPr>
          <p:nvPr/>
        </p:nvSpPr>
        <p:spPr bwMode="auto">
          <a:xfrm flipH="1">
            <a:off x="3844925" y="4838700"/>
            <a:ext cx="1252538" cy="0"/>
          </a:xfrm>
          <a:prstGeom prst="line">
            <a:avLst/>
          </a:prstGeom>
          <a:noFill/>
          <a:ln w="2857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pic>
        <p:nvPicPr>
          <p:cNvPr id="2868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814388" y="2257425"/>
            <a:ext cx="300037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pic>
        <p:nvPicPr>
          <p:cNvPr id="2868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13" y="5641975"/>
            <a:ext cx="29432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sp>
        <p:nvSpPr>
          <p:cNvPr id="28683" name="Rectangle 12"/>
          <p:cNvSpPr>
            <a:spLocks noChangeArrowheads="1"/>
          </p:cNvSpPr>
          <p:nvPr/>
        </p:nvSpPr>
        <p:spPr bwMode="auto">
          <a:xfrm>
            <a:off x="2587625" y="2309813"/>
            <a:ext cx="1155700" cy="31242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sp>
        <p:nvSpPr>
          <p:cNvPr id="28684" name="Text Box 13"/>
          <p:cNvSpPr txBox="1">
            <a:spLocks noChangeArrowheads="1"/>
          </p:cNvSpPr>
          <p:nvPr/>
        </p:nvSpPr>
        <p:spPr bwMode="auto">
          <a:xfrm>
            <a:off x="855663" y="5270500"/>
            <a:ext cx="3667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med" len="lg"/>
              </a14:hiddenLine>
            </a:ext>
          </a:extLst>
        </p:spPr>
        <p:txBody>
          <a:bodyPr lIns="12700" tIns="12700" rIns="12700" bIns="12700">
            <a:spAutoFit/>
          </a:bodyPr>
          <a:lstStyle>
            <a:lvl1pPr defTabSz="822325" eaLnBrk="0" hangingPunct="0">
              <a:defRPr b="1">
                <a:solidFill>
                  <a:schemeClr val="tx1"/>
                </a:solidFill>
                <a:latin typeface="Arial" charset="0"/>
              </a:defRPr>
            </a:lvl1pPr>
            <a:lvl2pPr marL="742950" indent="-285750" defTabSz="822325" eaLnBrk="0" hangingPunct="0">
              <a:defRPr b="1">
                <a:solidFill>
                  <a:schemeClr val="tx1"/>
                </a:solidFill>
                <a:latin typeface="Arial" charset="0"/>
              </a:defRPr>
            </a:lvl2pPr>
            <a:lvl3pPr marL="1143000" indent="-228600" defTabSz="822325" eaLnBrk="0" hangingPunct="0">
              <a:defRPr b="1">
                <a:solidFill>
                  <a:schemeClr val="tx1"/>
                </a:solidFill>
                <a:latin typeface="Arial" charset="0"/>
              </a:defRPr>
            </a:lvl3pPr>
            <a:lvl4pPr marL="1600200" indent="-228600" defTabSz="822325" eaLnBrk="0" hangingPunct="0">
              <a:defRPr b="1">
                <a:solidFill>
                  <a:schemeClr val="tx1"/>
                </a:solidFill>
                <a:latin typeface="Arial" charset="0"/>
              </a:defRPr>
            </a:lvl4pPr>
            <a:lvl5pPr marL="2057400" indent="-228600" defTabSz="822325" eaLnBrk="0" hangingPunct="0">
              <a:defRPr b="1">
                <a:solidFill>
                  <a:schemeClr val="tx1"/>
                </a:solidFill>
                <a:latin typeface="Arial" charset="0"/>
              </a:defRPr>
            </a:lvl5pPr>
            <a:lvl6pPr marL="25146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6pPr>
            <a:lvl7pPr marL="29718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7pPr>
            <a:lvl8pPr marL="34290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8pPr>
            <a:lvl9pPr marL="38862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9pPr>
          </a:lstStyle>
          <a:p>
            <a:pPr eaLnBrk="1" hangingPunct="1">
              <a:spcBef>
                <a:spcPct val="0"/>
              </a:spcBef>
              <a:buClr>
                <a:srgbClr val="000000"/>
              </a:buClr>
            </a:pPr>
            <a:r>
              <a:rPr lang="en-US" sz="2400"/>
              <a:t>…</a:t>
            </a:r>
          </a:p>
        </p:txBody>
      </p:sp>
      <p:pic>
        <p:nvPicPr>
          <p:cNvPr id="2" name="356B1135.wav">
            <a:hlinkClick r:id="" action="ppaction://media"/>
          </p:cNvPr>
          <p:cNvPicPr>
            <a:picLocks noChangeAspect="1"/>
          </p:cNvPicPr>
          <p:nvPr>
            <a:wavAudioFile r:embed="rId1" name="356B40AB.wav"/>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663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3"/>
          <p:cNvSpPr>
            <a:spLocks noChangeArrowheads="1"/>
          </p:cNvSpPr>
          <p:nvPr/>
        </p:nvSpPr>
        <p:spPr bwMode="blackGray">
          <a:xfrm>
            <a:off x="866775" y="1919288"/>
            <a:ext cx="7286625" cy="1246187"/>
          </a:xfrm>
          <a:prstGeom prst="rect">
            <a:avLst/>
          </a:prstGeom>
          <a:solidFill>
            <a:schemeClr val="accent1"/>
          </a:solidFill>
          <a:ln w="28575">
            <a:solidFill>
              <a:srgbClr val="000000"/>
            </a:solidFill>
            <a:miter lim="800000"/>
            <a:headEnd/>
            <a:tailEnd/>
          </a:ln>
        </p:spPr>
        <p:txBody>
          <a:bodyPr wrap="none" lIns="92075" tIns="46038" rIns="92075" bIns="46038" anchor="ctr"/>
          <a:lstStyle/>
          <a:p>
            <a:pPr algn="l" eaLnBrk="0" hangingPunct="0">
              <a:spcBef>
                <a:spcPct val="0"/>
              </a:spcBef>
              <a:buClrTx/>
              <a:buFontTx/>
              <a:buNone/>
              <a:tabLst>
                <a:tab pos="1200150" algn="l"/>
              </a:tabLst>
            </a:pPr>
            <a:r>
              <a:rPr lang="en-US">
                <a:latin typeface="Courier New" pitchFamily="49" charset="0"/>
              </a:rPr>
              <a:t>SELECT e.last_name, e.salary, j.grade_level</a:t>
            </a:r>
          </a:p>
          <a:p>
            <a:pPr algn="l" eaLnBrk="0" hangingPunct="0">
              <a:spcBef>
                <a:spcPct val="0"/>
              </a:spcBef>
              <a:buClrTx/>
              <a:buFontTx/>
              <a:buNone/>
              <a:tabLst>
                <a:tab pos="1200150" algn="l"/>
              </a:tabLst>
            </a:pPr>
            <a:r>
              <a:rPr lang="en-US">
                <a:latin typeface="Courier New" pitchFamily="49" charset="0"/>
              </a:rPr>
              <a:t>FROM   employees e JOIN job_grades j</a:t>
            </a:r>
          </a:p>
          <a:p>
            <a:pPr algn="l" eaLnBrk="0" hangingPunct="0">
              <a:spcBef>
                <a:spcPct val="0"/>
              </a:spcBef>
              <a:buClrTx/>
              <a:buFontTx/>
              <a:buNone/>
              <a:tabLst>
                <a:tab pos="1200150" algn="l"/>
              </a:tabLst>
            </a:pPr>
            <a:r>
              <a:rPr lang="en-US">
                <a:latin typeface="Courier New" pitchFamily="49" charset="0"/>
              </a:rPr>
              <a:t>ON     e.salary </a:t>
            </a:r>
          </a:p>
          <a:p>
            <a:pPr algn="l" eaLnBrk="0" hangingPunct="0">
              <a:spcBef>
                <a:spcPct val="0"/>
              </a:spcBef>
              <a:buClrTx/>
              <a:buFontTx/>
              <a:buNone/>
              <a:tabLst>
                <a:tab pos="1200150" algn="l"/>
              </a:tabLst>
            </a:pPr>
            <a:r>
              <a:rPr lang="en-US">
                <a:latin typeface="Courier New" pitchFamily="49" charset="0"/>
              </a:rPr>
              <a:t>       BETWEEN j.lowest_sal AND j.highest_sal;</a:t>
            </a:r>
          </a:p>
        </p:txBody>
      </p:sp>
      <p:pic>
        <p:nvPicPr>
          <p:cNvPr id="2969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915988" y="3406775"/>
            <a:ext cx="72199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sp>
        <p:nvSpPr>
          <p:cNvPr id="29700" name="Rectangle 12"/>
          <p:cNvSpPr>
            <a:spLocks noGrp="1" noChangeArrowheads="1"/>
          </p:cNvSpPr>
          <p:nvPr>
            <p:ph type="title"/>
          </p:nvPr>
        </p:nvSpPr>
        <p:spPr/>
        <p:txBody>
          <a:bodyPr>
            <a:normAutofit fontScale="90000"/>
          </a:bodyPr>
          <a:lstStyle/>
          <a:p>
            <a:pPr eaLnBrk="1" hangingPunct="1"/>
            <a:r>
              <a:rPr lang="en-US" dirty="0" smtClean="0"/>
              <a:t>Retrieving Records </a:t>
            </a:r>
            <a:br>
              <a:rPr lang="en-US" dirty="0" smtClean="0"/>
            </a:br>
            <a:r>
              <a:rPr lang="en-US" dirty="0" smtClean="0"/>
              <a:t>with Non-Equijoins</a:t>
            </a:r>
          </a:p>
        </p:txBody>
      </p:sp>
      <p:sp>
        <p:nvSpPr>
          <p:cNvPr id="29701" name="Rectangle 6"/>
          <p:cNvSpPr>
            <a:spLocks noChangeArrowheads="1"/>
          </p:cNvSpPr>
          <p:nvPr/>
        </p:nvSpPr>
        <p:spPr bwMode="auto">
          <a:xfrm>
            <a:off x="4335463" y="3459163"/>
            <a:ext cx="3714750" cy="2093912"/>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pic>
        <p:nvPicPr>
          <p:cNvPr id="2970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163" y="5722938"/>
            <a:ext cx="7208837"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sp>
        <p:nvSpPr>
          <p:cNvPr id="29703" name="Text Box 8"/>
          <p:cNvSpPr txBox="1">
            <a:spLocks noChangeArrowheads="1"/>
          </p:cNvSpPr>
          <p:nvPr/>
        </p:nvSpPr>
        <p:spPr bwMode="auto">
          <a:xfrm>
            <a:off x="923925" y="5386388"/>
            <a:ext cx="3667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med" len="lg"/>
              </a14:hiddenLine>
            </a:ext>
          </a:extLst>
        </p:spPr>
        <p:txBody>
          <a:bodyPr lIns="12700" tIns="12700" rIns="12700" bIns="12700">
            <a:spAutoFit/>
          </a:bodyPr>
          <a:lstStyle>
            <a:lvl1pPr defTabSz="822325" eaLnBrk="0" hangingPunct="0">
              <a:defRPr b="1">
                <a:solidFill>
                  <a:schemeClr val="tx1"/>
                </a:solidFill>
                <a:latin typeface="Arial" charset="0"/>
              </a:defRPr>
            </a:lvl1pPr>
            <a:lvl2pPr marL="742950" indent="-285750" defTabSz="822325" eaLnBrk="0" hangingPunct="0">
              <a:defRPr b="1">
                <a:solidFill>
                  <a:schemeClr val="tx1"/>
                </a:solidFill>
                <a:latin typeface="Arial" charset="0"/>
              </a:defRPr>
            </a:lvl2pPr>
            <a:lvl3pPr marL="1143000" indent="-228600" defTabSz="822325" eaLnBrk="0" hangingPunct="0">
              <a:defRPr b="1">
                <a:solidFill>
                  <a:schemeClr val="tx1"/>
                </a:solidFill>
                <a:latin typeface="Arial" charset="0"/>
              </a:defRPr>
            </a:lvl3pPr>
            <a:lvl4pPr marL="1600200" indent="-228600" defTabSz="822325" eaLnBrk="0" hangingPunct="0">
              <a:defRPr b="1">
                <a:solidFill>
                  <a:schemeClr val="tx1"/>
                </a:solidFill>
                <a:latin typeface="Arial" charset="0"/>
              </a:defRPr>
            </a:lvl4pPr>
            <a:lvl5pPr marL="2057400" indent="-228600" defTabSz="822325" eaLnBrk="0" hangingPunct="0">
              <a:defRPr b="1">
                <a:solidFill>
                  <a:schemeClr val="tx1"/>
                </a:solidFill>
                <a:latin typeface="Arial" charset="0"/>
              </a:defRPr>
            </a:lvl5pPr>
            <a:lvl6pPr marL="25146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6pPr>
            <a:lvl7pPr marL="29718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7pPr>
            <a:lvl8pPr marL="34290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8pPr>
            <a:lvl9pPr marL="38862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9pPr>
          </a:lstStyle>
          <a:p>
            <a:pPr eaLnBrk="1" hangingPunct="1">
              <a:spcBef>
                <a:spcPct val="0"/>
              </a:spcBef>
              <a:buClr>
                <a:srgbClr val="000000"/>
              </a:buClr>
            </a:pPr>
            <a:r>
              <a:rPr lang="en-US" sz="2400"/>
              <a:t>…</a:t>
            </a:r>
          </a:p>
        </p:txBody>
      </p:sp>
      <p:sp>
        <p:nvSpPr>
          <p:cNvPr id="29704" name="Rectangle 9"/>
          <p:cNvSpPr>
            <a:spLocks noChangeArrowheads="1"/>
          </p:cNvSpPr>
          <p:nvPr/>
        </p:nvSpPr>
        <p:spPr bwMode="auto">
          <a:xfrm>
            <a:off x="1849438" y="2543175"/>
            <a:ext cx="5257800" cy="560388"/>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pic>
        <p:nvPicPr>
          <p:cNvPr id="2" name="31281150.wav">
            <a:hlinkClick r:id="" action="ppaction://media"/>
          </p:cNvPr>
          <p:cNvPicPr>
            <a:picLocks noChangeAspect="1"/>
          </p:cNvPicPr>
          <p:nvPr>
            <a:wavAudioFile r:embed="rId1" name="31287136.wav"/>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534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Grp="1" noChangeArrowheads="1"/>
          </p:cNvSpPr>
          <p:nvPr>
            <p:ph type="title"/>
          </p:nvPr>
        </p:nvSpPr>
        <p:spPr/>
        <p:txBody>
          <a:bodyPr/>
          <a:lstStyle/>
          <a:p>
            <a:pPr eaLnBrk="1" hangingPunct="1"/>
            <a:r>
              <a:rPr lang="en-US" smtClean="0"/>
              <a:t>Summary</a:t>
            </a:r>
          </a:p>
        </p:txBody>
      </p:sp>
      <p:sp>
        <p:nvSpPr>
          <p:cNvPr id="30723" name="Rectangle 7"/>
          <p:cNvSpPr>
            <a:spLocks noGrp="1" noChangeArrowheads="1"/>
          </p:cNvSpPr>
          <p:nvPr>
            <p:ph idx="1"/>
          </p:nvPr>
        </p:nvSpPr>
        <p:spPr>
          <a:xfrm>
            <a:off x="863600" y="1816100"/>
            <a:ext cx="7366000" cy="2733675"/>
          </a:xfrm>
        </p:spPr>
        <p:txBody>
          <a:bodyPr>
            <a:normAutofit fontScale="85000" lnSpcReduction="20000"/>
          </a:bodyPr>
          <a:lstStyle/>
          <a:p>
            <a:pPr marL="0" indent="0" eaLnBrk="1" hangingPunct="1">
              <a:buFont typeface="Arial" charset="0"/>
              <a:buNone/>
            </a:pPr>
            <a:r>
              <a:rPr lang="en-US" dirty="0" smtClean="0"/>
              <a:t>In this lesson, you should have learned how to use joins to display data from multiple tables by using:</a:t>
            </a:r>
          </a:p>
          <a:p>
            <a:pPr lvl="1" eaLnBrk="1" hangingPunct="1"/>
            <a:r>
              <a:rPr lang="en-US" dirty="0" smtClean="0"/>
              <a:t>Equijoins</a:t>
            </a:r>
          </a:p>
          <a:p>
            <a:pPr lvl="1" eaLnBrk="1" hangingPunct="1"/>
            <a:r>
              <a:rPr lang="en-US" dirty="0" smtClean="0"/>
              <a:t>Non-equijoins</a:t>
            </a:r>
          </a:p>
          <a:p>
            <a:pPr lvl="1" eaLnBrk="1" hangingPunct="1"/>
            <a:r>
              <a:rPr lang="en-US" dirty="0" smtClean="0"/>
              <a:t>Self-joins</a:t>
            </a:r>
          </a:p>
          <a:p>
            <a:pPr lvl="1" eaLnBrk="1" hangingPunct="1"/>
            <a:r>
              <a:rPr lang="en-US" dirty="0" smtClean="0"/>
              <a:t>Cross joins</a:t>
            </a:r>
          </a:p>
          <a:p>
            <a:pPr lvl="1" eaLnBrk="1" hangingPunct="1"/>
            <a:r>
              <a:rPr lang="en-US" dirty="0" smtClean="0"/>
              <a:t>Natural joins</a:t>
            </a:r>
          </a:p>
        </p:txBody>
      </p:sp>
      <p:pic>
        <p:nvPicPr>
          <p:cNvPr id="2" name="3E151150.wav">
            <a:hlinkClick r:id="" action="ppaction://media"/>
          </p:cNvPr>
          <p:cNvPicPr>
            <a:picLocks noChangeAspect="1"/>
          </p:cNvPicPr>
          <p:nvPr>
            <a:wavAudioFile r:embed="rId1" name="3E15EB25.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28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
          <p:cNvSpPr>
            <a:spLocks noGrp="1" noChangeArrowheads="1"/>
          </p:cNvSpPr>
          <p:nvPr>
            <p:ph type="title"/>
          </p:nvPr>
        </p:nvSpPr>
        <p:spPr/>
        <p:txBody>
          <a:bodyPr/>
          <a:lstStyle/>
          <a:p>
            <a:pPr eaLnBrk="1" hangingPunct="1"/>
            <a:r>
              <a:rPr lang="en-US" smtClean="0"/>
              <a:t>Practice 5: Overview</a:t>
            </a:r>
          </a:p>
        </p:txBody>
      </p:sp>
      <p:sp>
        <p:nvSpPr>
          <p:cNvPr id="31747" name="Rectangle 11"/>
          <p:cNvSpPr>
            <a:spLocks noGrp="1" noChangeArrowheads="1"/>
          </p:cNvSpPr>
          <p:nvPr>
            <p:ph idx="1"/>
          </p:nvPr>
        </p:nvSpPr>
        <p:spPr>
          <a:xfrm>
            <a:off x="863600" y="1816100"/>
            <a:ext cx="7366000" cy="1565275"/>
          </a:xfrm>
        </p:spPr>
        <p:txBody>
          <a:bodyPr>
            <a:normAutofit fontScale="85000" lnSpcReduction="20000"/>
          </a:bodyPr>
          <a:lstStyle/>
          <a:p>
            <a:pPr marL="0" indent="0" eaLnBrk="1" hangingPunct="1">
              <a:buFont typeface="Arial" charset="0"/>
              <a:buNone/>
            </a:pPr>
            <a:r>
              <a:rPr lang="en-US" smtClean="0"/>
              <a:t>This practice covers the following topics:</a:t>
            </a:r>
          </a:p>
          <a:p>
            <a:pPr lvl="1" eaLnBrk="1" hangingPunct="1"/>
            <a:r>
              <a:rPr lang="en-US" smtClean="0"/>
              <a:t>Joining tables using an equijoin</a:t>
            </a:r>
          </a:p>
          <a:p>
            <a:pPr lvl="1" eaLnBrk="1" hangingPunct="1"/>
            <a:r>
              <a:rPr lang="en-US" smtClean="0"/>
              <a:t>Performing outer and self-joins</a:t>
            </a:r>
          </a:p>
          <a:p>
            <a:pPr lvl="1" eaLnBrk="1" hangingPunct="1"/>
            <a:r>
              <a:rPr lang="en-US" smtClean="0"/>
              <a:t>Adding conditions</a:t>
            </a:r>
          </a:p>
        </p:txBody>
      </p:sp>
      <p:pic>
        <p:nvPicPr>
          <p:cNvPr id="2" name="76681166.wav">
            <a:hlinkClick r:id="" action="ppaction://media"/>
          </p:cNvPr>
          <p:cNvPicPr>
            <a:picLocks noChangeAspect="1"/>
          </p:cNvPicPr>
          <p:nvPr>
            <a:wavAudioFile r:embed="rId1" name="76685A68.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213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smtClean="0"/>
              <a:t>What is the Join?</a:t>
            </a:r>
            <a:endParaRPr lang="ar-SA" smtClean="0"/>
          </a:p>
        </p:txBody>
      </p:sp>
      <p:sp>
        <p:nvSpPr>
          <p:cNvPr id="3" name="Rectangle 12"/>
          <p:cNvSpPr txBox="1">
            <a:spLocks noChangeArrowheads="1"/>
          </p:cNvSpPr>
          <p:nvPr/>
        </p:nvSpPr>
        <p:spPr>
          <a:xfrm>
            <a:off x="581025" y="1177925"/>
            <a:ext cx="7518400" cy="4017963"/>
          </a:xfrm>
          <a:prstGeom prst="rect">
            <a:avLst/>
          </a:prstGeom>
        </p:spPr>
        <p:txBody>
          <a:bodyPr/>
          <a:lstStyle/>
          <a:p>
            <a:pPr algn="l" defTabSz="228600">
              <a:buFont typeface="Arial" pitchFamily="34" charset="0"/>
              <a:buChar char="•"/>
              <a:defRPr/>
            </a:pPr>
            <a:r>
              <a:rPr lang="en-US" sz="2200" kern="0" dirty="0">
                <a:latin typeface="+mn-lt"/>
              </a:rPr>
              <a:t>Use a join to query data from more than one table</a:t>
            </a:r>
          </a:p>
          <a:p>
            <a:pPr algn="l" defTabSz="228600">
              <a:buFont typeface="Arial" pitchFamily="34" charset="0"/>
              <a:buChar char="•"/>
              <a:defRPr/>
            </a:pPr>
            <a:endParaRPr lang="en-US" sz="2200" kern="0" dirty="0">
              <a:latin typeface="+mn-lt"/>
            </a:endParaRPr>
          </a:p>
          <a:p>
            <a:pPr algn="l" defTabSz="228600">
              <a:buFont typeface="Arial" pitchFamily="34" charset="0"/>
              <a:buChar char="•"/>
              <a:defRPr/>
            </a:pPr>
            <a:endParaRPr lang="en-US" sz="2200" kern="0" dirty="0">
              <a:latin typeface="+mn-lt"/>
            </a:endParaRPr>
          </a:p>
          <a:p>
            <a:pPr algn="l" defTabSz="228600">
              <a:buFont typeface="Arial" pitchFamily="34" charset="0"/>
              <a:buChar char="•"/>
              <a:defRPr/>
            </a:pPr>
            <a:endParaRPr lang="en-US" sz="2200" kern="0" dirty="0">
              <a:latin typeface="+mn-lt"/>
            </a:endParaRPr>
          </a:p>
          <a:p>
            <a:pPr algn="l" defTabSz="228600">
              <a:buFont typeface="Arial" pitchFamily="34" charset="0"/>
              <a:buChar char="•"/>
              <a:defRPr/>
            </a:pPr>
            <a:endParaRPr lang="en-US" sz="2200" kern="0" dirty="0">
              <a:latin typeface="+mn-lt"/>
            </a:endParaRPr>
          </a:p>
          <a:p>
            <a:pPr algn="l" defTabSz="228600">
              <a:buFont typeface="Arial" pitchFamily="34" charset="0"/>
              <a:buChar char="•"/>
              <a:defRPr/>
            </a:pPr>
            <a:r>
              <a:rPr lang="en-US" sz="2200" kern="0" dirty="0">
                <a:latin typeface="+mn-lt"/>
              </a:rPr>
              <a:t>Write the join condition in the WHERE clause </a:t>
            </a:r>
          </a:p>
          <a:p>
            <a:pPr algn="l" defTabSz="228600">
              <a:buFont typeface="Arial" pitchFamily="34" charset="0"/>
              <a:buChar char="•"/>
              <a:defRPr/>
            </a:pPr>
            <a:r>
              <a:rPr lang="en-US" sz="2200" kern="0" dirty="0">
                <a:latin typeface="+mn-lt"/>
              </a:rPr>
              <a:t>Prefix the column name with the table name when the same column name appears in more than one table</a:t>
            </a:r>
          </a:p>
          <a:p>
            <a:pPr algn="l" defTabSz="228600">
              <a:buFont typeface="Arial" pitchFamily="34" charset="0"/>
              <a:buChar char="•"/>
              <a:defRPr/>
            </a:pPr>
            <a:endParaRPr lang="en-US" sz="2200" kern="0" dirty="0">
              <a:latin typeface="+mn-lt"/>
            </a:endParaRPr>
          </a:p>
        </p:txBody>
      </p:sp>
      <p:sp>
        <p:nvSpPr>
          <p:cNvPr id="5124" name="Rectangle 4"/>
          <p:cNvSpPr>
            <a:spLocks noChangeArrowheads="1"/>
          </p:cNvSpPr>
          <p:nvPr/>
        </p:nvSpPr>
        <p:spPr bwMode="blackGray">
          <a:xfrm>
            <a:off x="838200" y="1743075"/>
            <a:ext cx="7286625" cy="1087438"/>
          </a:xfrm>
          <a:prstGeom prst="rect">
            <a:avLst/>
          </a:prstGeom>
          <a:solidFill>
            <a:schemeClr val="accent1"/>
          </a:solidFill>
          <a:ln w="28575">
            <a:solidFill>
              <a:srgbClr val="000000"/>
            </a:solidFill>
            <a:miter lim="800000"/>
            <a:headEnd/>
            <a:tailEnd/>
          </a:ln>
        </p:spPr>
        <p:txBody>
          <a:bodyPr wrap="none" lIns="92075" tIns="46038" rIns="92075" bIns="46038" anchor="ctr"/>
          <a:lstStyle/>
          <a:p>
            <a:pPr algn="l" eaLnBrk="0" hangingPunct="0">
              <a:spcBef>
                <a:spcPct val="0"/>
              </a:spcBef>
              <a:buClrTx/>
              <a:buFontTx/>
              <a:buNone/>
              <a:tabLst>
                <a:tab pos="1200150" algn="l"/>
              </a:tabLst>
            </a:pPr>
            <a:r>
              <a:rPr lang="en-US">
                <a:solidFill>
                  <a:srgbClr val="000000"/>
                </a:solidFill>
                <a:latin typeface="Courier New" pitchFamily="49" charset="0"/>
              </a:rPr>
              <a:t>SELECT	</a:t>
            </a:r>
            <a:r>
              <a:rPr lang="en-US" i="1">
                <a:solidFill>
                  <a:srgbClr val="000000"/>
                </a:solidFill>
                <a:latin typeface="Courier New" pitchFamily="49" charset="0"/>
              </a:rPr>
              <a:t>table1.column, table2.column</a:t>
            </a:r>
            <a:endParaRPr lang="en-US">
              <a:solidFill>
                <a:srgbClr val="000000"/>
              </a:solidFill>
              <a:latin typeface="Courier New" pitchFamily="49" charset="0"/>
            </a:endParaRPr>
          </a:p>
          <a:p>
            <a:pPr algn="l" eaLnBrk="0" hangingPunct="0">
              <a:spcBef>
                <a:spcPct val="0"/>
              </a:spcBef>
              <a:buClrTx/>
              <a:buFontTx/>
              <a:buNone/>
              <a:tabLst>
                <a:tab pos="1200150" algn="l"/>
              </a:tabLst>
            </a:pPr>
            <a:r>
              <a:rPr lang="en-US">
                <a:solidFill>
                  <a:srgbClr val="000000"/>
                </a:solidFill>
                <a:latin typeface="Courier New" pitchFamily="49" charset="0"/>
              </a:rPr>
              <a:t>FROM	</a:t>
            </a:r>
            <a:r>
              <a:rPr lang="en-US" i="1">
                <a:solidFill>
                  <a:srgbClr val="000000"/>
                </a:solidFill>
                <a:latin typeface="Courier New" pitchFamily="49" charset="0"/>
              </a:rPr>
              <a:t>table1, table2</a:t>
            </a:r>
            <a:endParaRPr lang="en-US">
              <a:solidFill>
                <a:srgbClr val="000000"/>
              </a:solidFill>
              <a:latin typeface="Courier New" pitchFamily="49" charset="0"/>
            </a:endParaRPr>
          </a:p>
          <a:p>
            <a:pPr algn="l" eaLnBrk="0" hangingPunct="0">
              <a:spcBef>
                <a:spcPct val="0"/>
              </a:spcBef>
              <a:buClrTx/>
              <a:buFontTx/>
              <a:buNone/>
              <a:tabLst>
                <a:tab pos="1200150" algn="l"/>
              </a:tabLst>
            </a:pPr>
            <a:r>
              <a:rPr lang="en-US">
                <a:solidFill>
                  <a:srgbClr val="000000"/>
                </a:solidFill>
                <a:latin typeface="Courier New" pitchFamily="49" charset="0"/>
              </a:rPr>
              <a:t>WHERE    table1.column1=table2.column2</a:t>
            </a:r>
          </a:p>
          <a:p>
            <a:pPr algn="l" eaLnBrk="0" hangingPunct="0">
              <a:spcBef>
                <a:spcPct val="0"/>
              </a:spcBef>
              <a:buClrTx/>
              <a:buFontTx/>
              <a:buNone/>
              <a:tabLst>
                <a:tab pos="1200150" algn="l"/>
              </a:tabLst>
            </a:pPr>
            <a:endParaRPr lang="en-US">
              <a:solidFill>
                <a:srgbClr val="000000"/>
              </a:solidFill>
              <a:latin typeface="Courier New" pitchFamily="49" charset="0"/>
            </a:endParaRPr>
          </a:p>
        </p:txBody>
      </p:sp>
      <p:pic>
        <p:nvPicPr>
          <p:cNvPr id="2" name="CFFA713.wav">
            <a:hlinkClick r:id="" action="ppaction://media"/>
          </p:cNvPr>
          <p:cNvPicPr>
            <a:picLocks noChangeAspect="1"/>
          </p:cNvPicPr>
          <p:nvPr>
            <a:wavAudioFile r:embed="rId1" name="CFFA9909.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262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1"/>
          <p:cNvSpPr>
            <a:spLocks noGrp="1" noChangeArrowheads="1"/>
          </p:cNvSpPr>
          <p:nvPr>
            <p:ph type="title"/>
          </p:nvPr>
        </p:nvSpPr>
        <p:spPr/>
        <p:txBody>
          <a:bodyPr/>
          <a:lstStyle/>
          <a:p>
            <a:pPr eaLnBrk="1" hangingPunct="1"/>
            <a:r>
              <a:rPr lang="en-US" smtClean="0"/>
              <a:t>Types of Joins</a:t>
            </a:r>
          </a:p>
        </p:txBody>
      </p:sp>
      <p:sp>
        <p:nvSpPr>
          <p:cNvPr id="6147" name="Rectangle 12"/>
          <p:cNvSpPr>
            <a:spLocks noGrp="1" noChangeArrowheads="1"/>
          </p:cNvSpPr>
          <p:nvPr>
            <p:ph idx="1"/>
          </p:nvPr>
        </p:nvSpPr>
        <p:spPr>
          <a:xfrm>
            <a:off x="863600" y="1816100"/>
            <a:ext cx="7366000" cy="3546475"/>
          </a:xfrm>
        </p:spPr>
        <p:txBody>
          <a:bodyPr>
            <a:normAutofit fontScale="85000" lnSpcReduction="20000"/>
          </a:bodyPr>
          <a:lstStyle/>
          <a:p>
            <a:pPr marL="0" indent="0" eaLnBrk="1" hangingPunct="1">
              <a:buFont typeface="Arial" charset="0"/>
              <a:buNone/>
            </a:pPr>
            <a:r>
              <a:rPr lang="en-US" smtClean="0"/>
              <a:t>Joins that are compliant with the SQL include the following:</a:t>
            </a:r>
          </a:p>
          <a:p>
            <a:pPr lvl="1" eaLnBrk="1" hangingPunct="1"/>
            <a:r>
              <a:rPr lang="en-US" smtClean="0"/>
              <a:t>Cross joins</a:t>
            </a:r>
          </a:p>
          <a:p>
            <a:pPr lvl="1" eaLnBrk="1" hangingPunct="1"/>
            <a:r>
              <a:rPr lang="en-US" smtClean="0"/>
              <a:t>Equijoin</a:t>
            </a:r>
          </a:p>
          <a:p>
            <a:pPr lvl="1" eaLnBrk="1" hangingPunct="1"/>
            <a:r>
              <a:rPr lang="en-US" smtClean="0"/>
              <a:t>Natural joins</a:t>
            </a:r>
          </a:p>
          <a:p>
            <a:pPr lvl="1" eaLnBrk="1" hangingPunct="1"/>
            <a:r>
              <a:rPr lang="en-US" smtClean="0">
                <a:latin typeface="Courier New" pitchFamily="49" charset="0"/>
              </a:rPr>
              <a:t>USING</a:t>
            </a:r>
            <a:r>
              <a:rPr lang="en-US" smtClean="0"/>
              <a:t> clause</a:t>
            </a:r>
          </a:p>
          <a:p>
            <a:pPr lvl="1" eaLnBrk="1" hangingPunct="1"/>
            <a:r>
              <a:rPr lang="en-US" smtClean="0"/>
              <a:t>Self join</a:t>
            </a:r>
          </a:p>
          <a:p>
            <a:pPr lvl="1" eaLnBrk="1" hangingPunct="1"/>
            <a:r>
              <a:rPr lang="en-US" smtClean="0"/>
              <a:t>Non-equijoin</a:t>
            </a:r>
          </a:p>
          <a:p>
            <a:pPr lvl="1" eaLnBrk="1" hangingPunct="1"/>
            <a:r>
              <a:rPr lang="en-US" smtClean="0"/>
              <a:t>Outer join</a:t>
            </a:r>
          </a:p>
        </p:txBody>
      </p:sp>
      <p:pic>
        <p:nvPicPr>
          <p:cNvPr id="2" name="FEAB728.wav">
            <a:hlinkClick r:id="" action="ppaction://media"/>
          </p:cNvPr>
          <p:cNvPicPr>
            <a:picLocks noChangeAspect="1"/>
          </p:cNvPicPr>
          <p:nvPr>
            <a:wavAudioFile r:embed="rId1" name="FEABB3D6.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511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title"/>
          </p:nvPr>
        </p:nvSpPr>
        <p:spPr>
          <a:xfrm>
            <a:off x="889000" y="533400"/>
            <a:ext cx="7315200" cy="569913"/>
          </a:xfrm>
        </p:spPr>
        <p:txBody>
          <a:bodyPr>
            <a:normAutofit fontScale="90000"/>
          </a:bodyPr>
          <a:lstStyle/>
          <a:p>
            <a:pPr eaLnBrk="1" hangingPunct="1"/>
            <a:r>
              <a:rPr lang="en-US" smtClean="0"/>
              <a:t>Joining Tables Using SQL</a:t>
            </a:r>
          </a:p>
        </p:txBody>
      </p:sp>
      <p:sp>
        <p:nvSpPr>
          <p:cNvPr id="7171" name="Rectangle 4"/>
          <p:cNvSpPr>
            <a:spLocks noChangeArrowheads="1"/>
          </p:cNvSpPr>
          <p:nvPr/>
        </p:nvSpPr>
        <p:spPr bwMode="blackGray">
          <a:xfrm>
            <a:off x="909638" y="4151313"/>
            <a:ext cx="7286625" cy="1276350"/>
          </a:xfrm>
          <a:prstGeom prst="rect">
            <a:avLst/>
          </a:prstGeom>
          <a:solidFill>
            <a:schemeClr val="accent1"/>
          </a:solidFill>
          <a:ln w="28575">
            <a:solidFill>
              <a:srgbClr val="000000"/>
            </a:solidFill>
            <a:miter lim="800000"/>
            <a:headEnd/>
            <a:tailEnd/>
          </a:ln>
        </p:spPr>
        <p:txBody>
          <a:bodyPr wrap="none" lIns="92075" tIns="46038" rIns="92075" bIns="46038" anchor="ctr"/>
          <a:lstStyle/>
          <a:p>
            <a:pPr algn="l" eaLnBrk="0" hangingPunct="0">
              <a:spcBef>
                <a:spcPct val="0"/>
              </a:spcBef>
              <a:buClrTx/>
              <a:buFontTx/>
              <a:buNone/>
              <a:tabLst>
                <a:tab pos="1200150" algn="l"/>
              </a:tabLst>
            </a:pPr>
            <a:r>
              <a:rPr lang="en-US">
                <a:solidFill>
                  <a:srgbClr val="000000"/>
                </a:solidFill>
                <a:latin typeface="Courier New" pitchFamily="49" charset="0"/>
              </a:rPr>
              <a:t>SELECT	</a:t>
            </a:r>
            <a:r>
              <a:rPr lang="en-US" i="1">
                <a:solidFill>
                  <a:srgbClr val="000000"/>
                </a:solidFill>
                <a:latin typeface="Courier New" pitchFamily="49" charset="0"/>
              </a:rPr>
              <a:t>table1.column, table2.column</a:t>
            </a:r>
            <a:endParaRPr lang="en-US">
              <a:solidFill>
                <a:srgbClr val="000000"/>
              </a:solidFill>
              <a:latin typeface="Courier New" pitchFamily="49" charset="0"/>
            </a:endParaRPr>
          </a:p>
          <a:p>
            <a:pPr algn="l" eaLnBrk="0" hangingPunct="0">
              <a:spcBef>
                <a:spcPct val="0"/>
              </a:spcBef>
              <a:buClrTx/>
              <a:buFontTx/>
              <a:buNone/>
              <a:tabLst>
                <a:tab pos="1200150" algn="l"/>
              </a:tabLst>
            </a:pPr>
            <a:r>
              <a:rPr lang="en-US">
                <a:solidFill>
                  <a:srgbClr val="000000"/>
                </a:solidFill>
                <a:latin typeface="Courier New" pitchFamily="49" charset="0"/>
              </a:rPr>
              <a:t>FROM	</a:t>
            </a:r>
            <a:r>
              <a:rPr lang="en-US" i="1">
                <a:solidFill>
                  <a:srgbClr val="000000"/>
                </a:solidFill>
                <a:latin typeface="Courier New" pitchFamily="49" charset="0"/>
              </a:rPr>
              <a:t>table1</a:t>
            </a:r>
            <a:endParaRPr lang="en-US">
              <a:solidFill>
                <a:srgbClr val="000000"/>
              </a:solidFill>
              <a:latin typeface="Courier New" pitchFamily="49" charset="0"/>
            </a:endParaRPr>
          </a:p>
          <a:p>
            <a:pPr algn="l" eaLnBrk="0" hangingPunct="0">
              <a:spcBef>
                <a:spcPct val="0"/>
              </a:spcBef>
              <a:buClrTx/>
              <a:buFontTx/>
              <a:buNone/>
              <a:tabLst>
                <a:tab pos="1200150" algn="l"/>
              </a:tabLst>
            </a:pPr>
            <a:r>
              <a:rPr lang="en-US">
                <a:solidFill>
                  <a:srgbClr val="000000"/>
                </a:solidFill>
                <a:latin typeface="Courier New" pitchFamily="49" charset="0"/>
              </a:rPr>
              <a:t>[NATURAL JOIN </a:t>
            </a:r>
            <a:r>
              <a:rPr lang="en-US" i="1">
                <a:solidFill>
                  <a:srgbClr val="000000"/>
                </a:solidFill>
                <a:latin typeface="Courier New" pitchFamily="49" charset="0"/>
              </a:rPr>
              <a:t>table2</a:t>
            </a:r>
            <a:r>
              <a:rPr lang="en-US">
                <a:solidFill>
                  <a:srgbClr val="000000"/>
                </a:solidFill>
                <a:latin typeface="Courier New" pitchFamily="49" charset="0"/>
              </a:rPr>
              <a:t>] </a:t>
            </a:r>
          </a:p>
          <a:p>
            <a:pPr algn="l" eaLnBrk="0" hangingPunct="0">
              <a:spcBef>
                <a:spcPct val="0"/>
              </a:spcBef>
              <a:buClrTx/>
              <a:buFontTx/>
              <a:buNone/>
              <a:tabLst>
                <a:tab pos="1200150" algn="l"/>
              </a:tabLst>
            </a:pPr>
            <a:endParaRPr lang="en-US">
              <a:solidFill>
                <a:srgbClr val="000000"/>
              </a:solidFill>
              <a:latin typeface="Courier New" pitchFamily="49" charset="0"/>
            </a:endParaRPr>
          </a:p>
        </p:txBody>
      </p:sp>
      <p:sp>
        <p:nvSpPr>
          <p:cNvPr id="9" name="Rectangle 5"/>
          <p:cNvSpPr txBox="1">
            <a:spLocks noChangeArrowheads="1"/>
          </p:cNvSpPr>
          <p:nvPr/>
        </p:nvSpPr>
        <p:spPr bwMode="auto">
          <a:xfrm>
            <a:off x="804863" y="3281363"/>
            <a:ext cx="7613650" cy="771525"/>
          </a:xfrm>
          <a:prstGeom prst="rect">
            <a:avLst/>
          </a:prstGeom>
          <a:noFill/>
          <a:ln w="9525">
            <a:noFill/>
            <a:miter lim="800000"/>
            <a:headEnd/>
            <a:tailEnd/>
          </a:ln>
          <a:effectLst/>
        </p:spPr>
        <p:txBody>
          <a:bodyPr lIns="12700" tIns="12700" rIns="12700" bIns="12700">
            <a:spAutoFit/>
          </a:bodyPr>
          <a:lstStyle/>
          <a:p>
            <a:pPr marL="571500" lvl="1" indent="-457200" algn="l" defTabSz="228600">
              <a:buClr>
                <a:srgbClr val="000000"/>
              </a:buClr>
              <a:buFont typeface="Arial" pitchFamily="34" charset="0"/>
              <a:buNone/>
              <a:defRPr/>
            </a:pPr>
            <a:r>
              <a:rPr lang="en-US" sz="2200" dirty="0">
                <a:solidFill>
                  <a:srgbClr val="FF0000"/>
                </a:solidFill>
                <a:latin typeface="+mn-lt"/>
              </a:rPr>
              <a:t>NATURAL JOIN</a:t>
            </a:r>
            <a:r>
              <a:rPr lang="en-US" sz="2200" dirty="0">
                <a:latin typeface="+mn-lt"/>
              </a:rPr>
              <a:t>(retrieve data from two tables by the</a:t>
            </a:r>
          </a:p>
          <a:p>
            <a:pPr marL="571500" lvl="1" indent="-457200" algn="l" defTabSz="228600">
              <a:buClr>
                <a:srgbClr val="000000"/>
              </a:buClr>
              <a:buFont typeface="Arial" pitchFamily="34" charset="0"/>
              <a:buNone/>
              <a:defRPr/>
            </a:pPr>
            <a:r>
              <a:rPr lang="en-US" sz="2200" dirty="0">
                <a:latin typeface="+mn-lt"/>
              </a:rPr>
              <a:t>same column)</a:t>
            </a:r>
          </a:p>
        </p:txBody>
      </p:sp>
      <p:sp>
        <p:nvSpPr>
          <p:cNvPr id="12" name="Rectangle 5"/>
          <p:cNvSpPr txBox="1">
            <a:spLocks noChangeArrowheads="1"/>
          </p:cNvSpPr>
          <p:nvPr/>
        </p:nvSpPr>
        <p:spPr bwMode="auto">
          <a:xfrm>
            <a:off x="830263" y="1114425"/>
            <a:ext cx="7315200" cy="395288"/>
          </a:xfrm>
          <a:prstGeom prst="rect">
            <a:avLst/>
          </a:prstGeom>
          <a:noFill/>
          <a:ln w="9525">
            <a:noFill/>
            <a:miter lim="800000"/>
            <a:headEnd/>
            <a:tailEnd/>
          </a:ln>
          <a:effectLst/>
        </p:spPr>
        <p:txBody>
          <a:bodyPr lIns="12700" tIns="12700" rIns="12700" bIns="12700">
            <a:spAutoFit/>
          </a:bodyPr>
          <a:lstStyle/>
          <a:p>
            <a:pPr marL="571500" lvl="1" indent="-457200" algn="l" defTabSz="228600">
              <a:buClr>
                <a:srgbClr val="000000"/>
              </a:buClr>
              <a:buFont typeface="Arial" pitchFamily="34" charset="0"/>
              <a:buNone/>
              <a:defRPr/>
            </a:pPr>
            <a:r>
              <a:rPr lang="en-US" sz="2200" dirty="0">
                <a:solidFill>
                  <a:srgbClr val="FF0000"/>
                </a:solidFill>
                <a:latin typeface="+mn-lt"/>
              </a:rPr>
              <a:t>CROSS JOIN (operator </a:t>
            </a:r>
            <a:r>
              <a:rPr lang="en-US" sz="2400" dirty="0">
                <a:solidFill>
                  <a:srgbClr val="FF0000"/>
                </a:solidFill>
                <a:latin typeface="Arial" pitchFamily="34" charset="0"/>
                <a:sym typeface="Webdings"/>
              </a:rPr>
              <a:t></a:t>
            </a:r>
            <a:r>
              <a:rPr lang="en-US" sz="2400" dirty="0">
                <a:latin typeface="Arial" pitchFamily="34" charset="0"/>
                <a:sym typeface="Webdings"/>
              </a:rPr>
              <a:t> </a:t>
            </a:r>
            <a:r>
              <a:rPr lang="en-US" sz="2200" dirty="0">
                <a:solidFill>
                  <a:srgbClr val="FF0000"/>
                </a:solidFill>
                <a:latin typeface="+mn-lt"/>
              </a:rPr>
              <a:t>)</a:t>
            </a:r>
          </a:p>
        </p:txBody>
      </p:sp>
      <p:sp>
        <p:nvSpPr>
          <p:cNvPr id="7174" name="Rectangle 1036"/>
          <p:cNvSpPr>
            <a:spLocks noChangeArrowheads="1"/>
          </p:cNvSpPr>
          <p:nvPr/>
        </p:nvSpPr>
        <p:spPr bwMode="blackGray">
          <a:xfrm>
            <a:off x="844550" y="1582738"/>
            <a:ext cx="7286625" cy="1071562"/>
          </a:xfrm>
          <a:prstGeom prst="rect">
            <a:avLst/>
          </a:prstGeom>
          <a:solidFill>
            <a:schemeClr val="accent1"/>
          </a:solidFill>
          <a:ln w="28575">
            <a:solidFill>
              <a:srgbClr val="000000"/>
            </a:solidFill>
            <a:miter lim="800000"/>
            <a:headEnd/>
            <a:tailEnd/>
          </a:ln>
        </p:spPr>
        <p:txBody>
          <a:bodyPr wrap="none" lIns="92075" tIns="46038" rIns="92075" bIns="46038" anchor="ctr"/>
          <a:lstStyle/>
          <a:p>
            <a:pPr algn="l" eaLnBrk="0" hangingPunct="0">
              <a:spcBef>
                <a:spcPct val="0"/>
              </a:spcBef>
              <a:buClrTx/>
              <a:buFontTx/>
              <a:buNone/>
              <a:tabLst>
                <a:tab pos="1200150" algn="l"/>
              </a:tabLst>
            </a:pPr>
            <a:r>
              <a:rPr lang="en-US">
                <a:solidFill>
                  <a:srgbClr val="000000"/>
                </a:solidFill>
                <a:latin typeface="Courier New" pitchFamily="49" charset="0"/>
              </a:rPr>
              <a:t>SELECT	</a:t>
            </a:r>
            <a:r>
              <a:rPr lang="en-US" i="1">
                <a:solidFill>
                  <a:srgbClr val="000000"/>
                </a:solidFill>
                <a:latin typeface="Courier New" pitchFamily="49" charset="0"/>
              </a:rPr>
              <a:t>table1.column, table2.column</a:t>
            </a:r>
            <a:endParaRPr lang="en-US">
              <a:solidFill>
                <a:srgbClr val="000000"/>
              </a:solidFill>
              <a:latin typeface="Courier New" pitchFamily="49" charset="0"/>
            </a:endParaRPr>
          </a:p>
          <a:p>
            <a:pPr algn="l" eaLnBrk="0" hangingPunct="0">
              <a:spcBef>
                <a:spcPct val="0"/>
              </a:spcBef>
              <a:buClrTx/>
              <a:buFontTx/>
              <a:buNone/>
              <a:tabLst>
                <a:tab pos="1200150" algn="l"/>
              </a:tabLst>
            </a:pPr>
            <a:r>
              <a:rPr lang="en-US">
                <a:solidFill>
                  <a:srgbClr val="000000"/>
                </a:solidFill>
                <a:latin typeface="Courier New" pitchFamily="49" charset="0"/>
              </a:rPr>
              <a:t>FROM	</a:t>
            </a:r>
            <a:r>
              <a:rPr lang="en-US" i="1">
                <a:solidFill>
                  <a:srgbClr val="000000"/>
                </a:solidFill>
                <a:latin typeface="Courier New" pitchFamily="49" charset="0"/>
              </a:rPr>
              <a:t>table1</a:t>
            </a:r>
            <a:endParaRPr lang="en-US">
              <a:solidFill>
                <a:srgbClr val="000000"/>
              </a:solidFill>
              <a:latin typeface="Courier New" pitchFamily="49" charset="0"/>
            </a:endParaRPr>
          </a:p>
          <a:p>
            <a:pPr algn="l" eaLnBrk="0" hangingPunct="0">
              <a:spcBef>
                <a:spcPct val="0"/>
              </a:spcBef>
              <a:buClrTx/>
              <a:buFontTx/>
              <a:buNone/>
              <a:tabLst>
                <a:tab pos="1200150" algn="l"/>
              </a:tabLst>
            </a:pPr>
            <a:r>
              <a:rPr lang="en-US">
                <a:solidFill>
                  <a:srgbClr val="000000"/>
                </a:solidFill>
                <a:latin typeface="Courier New" pitchFamily="49" charset="0"/>
              </a:rPr>
              <a:t>[CROSS JOIN </a:t>
            </a:r>
            <a:r>
              <a:rPr lang="en-US" i="1">
                <a:solidFill>
                  <a:srgbClr val="000000"/>
                </a:solidFill>
                <a:latin typeface="Courier New" pitchFamily="49" charset="0"/>
              </a:rPr>
              <a:t>table2</a:t>
            </a:r>
            <a:r>
              <a:rPr lang="en-US">
                <a:solidFill>
                  <a:srgbClr val="000000"/>
                </a:solidFill>
                <a:latin typeface="Courier New" pitchFamily="49" charset="0"/>
              </a:rPr>
              <a:t>]</a:t>
            </a:r>
          </a:p>
        </p:txBody>
      </p:sp>
      <p:pic>
        <p:nvPicPr>
          <p:cNvPr id="2" name="E2CB744.wav">
            <a:hlinkClick r:id="" action="ppaction://media"/>
          </p:cNvPr>
          <p:cNvPicPr>
            <a:picLocks noChangeAspect="1"/>
          </p:cNvPicPr>
          <p:nvPr>
            <a:wavAudioFile r:embed="rId1" name="E2CBF1F5.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428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36"/>
          <p:cNvSpPr>
            <a:spLocks noChangeArrowheads="1"/>
          </p:cNvSpPr>
          <p:nvPr/>
        </p:nvSpPr>
        <p:spPr bwMode="blackGray">
          <a:xfrm>
            <a:off x="620713" y="5108575"/>
            <a:ext cx="7286625" cy="1071563"/>
          </a:xfrm>
          <a:prstGeom prst="rect">
            <a:avLst/>
          </a:prstGeom>
          <a:solidFill>
            <a:schemeClr val="accent1"/>
          </a:solidFill>
          <a:ln w="28575">
            <a:solidFill>
              <a:srgbClr val="000000"/>
            </a:solidFill>
            <a:miter lim="800000"/>
            <a:headEnd/>
            <a:tailEnd/>
          </a:ln>
        </p:spPr>
        <p:txBody>
          <a:bodyPr wrap="none" lIns="92075" tIns="46038" rIns="92075" bIns="46038" anchor="ctr"/>
          <a:lstStyle/>
          <a:p>
            <a:pPr algn="l" eaLnBrk="0" hangingPunct="0">
              <a:spcBef>
                <a:spcPct val="0"/>
              </a:spcBef>
              <a:buClrTx/>
              <a:buFontTx/>
              <a:buNone/>
              <a:tabLst>
                <a:tab pos="1200150" algn="l"/>
              </a:tabLst>
            </a:pPr>
            <a:r>
              <a:rPr lang="en-US">
                <a:solidFill>
                  <a:srgbClr val="000000"/>
                </a:solidFill>
                <a:latin typeface="Courier New" pitchFamily="49" charset="0"/>
              </a:rPr>
              <a:t>SELECT	</a:t>
            </a:r>
            <a:r>
              <a:rPr lang="en-US" i="1">
                <a:solidFill>
                  <a:srgbClr val="000000"/>
                </a:solidFill>
                <a:latin typeface="Courier New" pitchFamily="49" charset="0"/>
              </a:rPr>
              <a:t>table1.column, table2.column</a:t>
            </a:r>
            <a:endParaRPr lang="en-US">
              <a:solidFill>
                <a:srgbClr val="000000"/>
              </a:solidFill>
              <a:latin typeface="Courier New" pitchFamily="49" charset="0"/>
            </a:endParaRPr>
          </a:p>
          <a:p>
            <a:pPr algn="l" eaLnBrk="0" hangingPunct="0">
              <a:spcBef>
                <a:spcPct val="0"/>
              </a:spcBef>
              <a:buClrTx/>
              <a:buFontTx/>
              <a:buNone/>
              <a:tabLst>
                <a:tab pos="1200150" algn="l"/>
              </a:tabLst>
            </a:pPr>
            <a:r>
              <a:rPr lang="en-US">
                <a:solidFill>
                  <a:srgbClr val="000000"/>
                </a:solidFill>
                <a:latin typeface="Courier New" pitchFamily="49" charset="0"/>
              </a:rPr>
              <a:t>FROM	</a:t>
            </a:r>
            <a:r>
              <a:rPr lang="en-US" i="1">
                <a:solidFill>
                  <a:srgbClr val="000000"/>
                </a:solidFill>
                <a:latin typeface="Courier New" pitchFamily="49" charset="0"/>
              </a:rPr>
              <a:t>table1</a:t>
            </a:r>
            <a:endParaRPr lang="en-US">
              <a:solidFill>
                <a:srgbClr val="000000"/>
              </a:solidFill>
              <a:latin typeface="Courier New" pitchFamily="49" charset="0"/>
            </a:endParaRPr>
          </a:p>
          <a:p>
            <a:pPr algn="l" eaLnBrk="0" hangingPunct="0">
              <a:spcBef>
                <a:spcPct val="0"/>
              </a:spcBef>
              <a:buClrTx/>
              <a:buFontTx/>
              <a:buNone/>
              <a:tabLst>
                <a:tab pos="1200150" algn="l"/>
              </a:tabLst>
            </a:pPr>
            <a:r>
              <a:rPr lang="en-US">
                <a:solidFill>
                  <a:srgbClr val="000000"/>
                </a:solidFill>
                <a:latin typeface="Courier New" pitchFamily="49" charset="0"/>
              </a:rPr>
              <a:t>[LEFT|RIGHT|FULL OUTER JOIN </a:t>
            </a:r>
            <a:r>
              <a:rPr lang="en-US" i="1">
                <a:solidFill>
                  <a:srgbClr val="000000"/>
                </a:solidFill>
                <a:latin typeface="Courier New" pitchFamily="49" charset="0"/>
              </a:rPr>
              <a:t>table2</a:t>
            </a:r>
            <a:r>
              <a:rPr lang="en-US">
                <a:solidFill>
                  <a:srgbClr val="000000"/>
                </a:solidFill>
                <a:latin typeface="Courier New" pitchFamily="49" charset="0"/>
              </a:rPr>
              <a:t> </a:t>
            </a:r>
          </a:p>
          <a:p>
            <a:pPr algn="l" eaLnBrk="0" hangingPunct="0">
              <a:spcBef>
                <a:spcPct val="0"/>
              </a:spcBef>
              <a:buClrTx/>
              <a:buFontTx/>
              <a:buNone/>
              <a:tabLst>
                <a:tab pos="1200150" algn="l"/>
              </a:tabLst>
            </a:pPr>
            <a:r>
              <a:rPr lang="en-US">
                <a:solidFill>
                  <a:srgbClr val="000000"/>
                </a:solidFill>
                <a:latin typeface="Courier New" pitchFamily="49" charset="0"/>
              </a:rPr>
              <a:t>  ON (</a:t>
            </a:r>
            <a:r>
              <a:rPr lang="en-US" i="1">
                <a:solidFill>
                  <a:srgbClr val="000000"/>
                </a:solidFill>
                <a:latin typeface="Courier New" pitchFamily="49" charset="0"/>
              </a:rPr>
              <a:t>table1.column_name</a:t>
            </a:r>
            <a:r>
              <a:rPr lang="en-US">
                <a:solidFill>
                  <a:srgbClr val="000000"/>
                </a:solidFill>
                <a:latin typeface="Courier New" pitchFamily="49" charset="0"/>
              </a:rPr>
              <a:t> = </a:t>
            </a:r>
            <a:r>
              <a:rPr lang="en-US" i="1">
                <a:solidFill>
                  <a:srgbClr val="000000"/>
                </a:solidFill>
                <a:latin typeface="Courier New" pitchFamily="49" charset="0"/>
              </a:rPr>
              <a:t>table2.column_name</a:t>
            </a:r>
            <a:r>
              <a:rPr lang="en-US">
                <a:solidFill>
                  <a:srgbClr val="000000"/>
                </a:solidFill>
                <a:latin typeface="Courier New" pitchFamily="49" charset="0"/>
              </a:rPr>
              <a:t>)]</a:t>
            </a:r>
          </a:p>
        </p:txBody>
      </p:sp>
      <p:sp>
        <p:nvSpPr>
          <p:cNvPr id="8195" name="Rectangle 1036"/>
          <p:cNvSpPr>
            <a:spLocks noChangeArrowheads="1"/>
          </p:cNvSpPr>
          <p:nvPr/>
        </p:nvSpPr>
        <p:spPr bwMode="blackGray">
          <a:xfrm>
            <a:off x="655638" y="3351213"/>
            <a:ext cx="7286625" cy="1071562"/>
          </a:xfrm>
          <a:prstGeom prst="rect">
            <a:avLst/>
          </a:prstGeom>
          <a:solidFill>
            <a:schemeClr val="accent1"/>
          </a:solidFill>
          <a:ln w="28575">
            <a:solidFill>
              <a:srgbClr val="000000"/>
            </a:solidFill>
            <a:miter lim="800000"/>
            <a:headEnd/>
            <a:tailEnd/>
          </a:ln>
        </p:spPr>
        <p:txBody>
          <a:bodyPr wrap="none" lIns="92075" tIns="46038" rIns="92075" bIns="46038" anchor="ctr"/>
          <a:lstStyle/>
          <a:p>
            <a:pPr algn="l" eaLnBrk="0" hangingPunct="0">
              <a:spcBef>
                <a:spcPct val="0"/>
              </a:spcBef>
              <a:buClrTx/>
              <a:buFontTx/>
              <a:buNone/>
              <a:tabLst>
                <a:tab pos="1200150" algn="l"/>
              </a:tabLst>
            </a:pPr>
            <a:r>
              <a:rPr lang="en-US">
                <a:solidFill>
                  <a:srgbClr val="000000"/>
                </a:solidFill>
                <a:latin typeface="Courier New" pitchFamily="49" charset="0"/>
              </a:rPr>
              <a:t>SELECT	</a:t>
            </a:r>
            <a:r>
              <a:rPr lang="en-US" i="1">
                <a:solidFill>
                  <a:srgbClr val="000000"/>
                </a:solidFill>
                <a:latin typeface="Courier New" pitchFamily="49" charset="0"/>
              </a:rPr>
              <a:t>table1.column, table2.column</a:t>
            </a:r>
            <a:endParaRPr lang="en-US">
              <a:solidFill>
                <a:srgbClr val="000000"/>
              </a:solidFill>
              <a:latin typeface="Courier New" pitchFamily="49" charset="0"/>
            </a:endParaRPr>
          </a:p>
          <a:p>
            <a:pPr algn="l" eaLnBrk="0" hangingPunct="0">
              <a:spcBef>
                <a:spcPct val="0"/>
              </a:spcBef>
              <a:buClrTx/>
              <a:buFontTx/>
              <a:buNone/>
              <a:tabLst>
                <a:tab pos="1200150" algn="l"/>
              </a:tabLst>
            </a:pPr>
            <a:r>
              <a:rPr lang="en-US">
                <a:solidFill>
                  <a:srgbClr val="000000"/>
                </a:solidFill>
                <a:latin typeface="Courier New" pitchFamily="49" charset="0"/>
              </a:rPr>
              <a:t>FROM	</a:t>
            </a:r>
            <a:r>
              <a:rPr lang="en-US" i="1">
                <a:solidFill>
                  <a:srgbClr val="000000"/>
                </a:solidFill>
                <a:latin typeface="Courier New" pitchFamily="49" charset="0"/>
              </a:rPr>
              <a:t>table1</a:t>
            </a:r>
            <a:endParaRPr lang="en-US">
              <a:solidFill>
                <a:srgbClr val="000000"/>
              </a:solidFill>
              <a:latin typeface="Courier New" pitchFamily="49" charset="0"/>
            </a:endParaRPr>
          </a:p>
          <a:p>
            <a:pPr algn="l" eaLnBrk="0" hangingPunct="0">
              <a:spcBef>
                <a:spcPct val="0"/>
              </a:spcBef>
              <a:buClrTx/>
              <a:buFontTx/>
              <a:buNone/>
              <a:tabLst>
                <a:tab pos="1200150" algn="l"/>
              </a:tabLst>
            </a:pPr>
            <a:r>
              <a:rPr lang="en-US">
                <a:solidFill>
                  <a:srgbClr val="000000"/>
                </a:solidFill>
                <a:latin typeface="Courier New" pitchFamily="49" charset="0"/>
              </a:rPr>
              <a:t>[JOIN </a:t>
            </a:r>
            <a:r>
              <a:rPr lang="en-US" i="1">
                <a:solidFill>
                  <a:srgbClr val="000000"/>
                </a:solidFill>
                <a:latin typeface="Courier New" pitchFamily="49" charset="0"/>
              </a:rPr>
              <a:t>table2</a:t>
            </a:r>
            <a:r>
              <a:rPr lang="en-US">
                <a:solidFill>
                  <a:srgbClr val="000000"/>
                </a:solidFill>
                <a:latin typeface="Courier New" pitchFamily="49" charset="0"/>
              </a:rPr>
              <a:t> </a:t>
            </a:r>
          </a:p>
          <a:p>
            <a:pPr algn="l" eaLnBrk="0" hangingPunct="0">
              <a:spcBef>
                <a:spcPct val="0"/>
              </a:spcBef>
              <a:buClrTx/>
              <a:buFontTx/>
              <a:buNone/>
              <a:tabLst>
                <a:tab pos="1200150" algn="l"/>
              </a:tabLst>
            </a:pPr>
            <a:r>
              <a:rPr lang="en-US">
                <a:solidFill>
                  <a:srgbClr val="000000"/>
                </a:solidFill>
                <a:latin typeface="Courier New" pitchFamily="49" charset="0"/>
              </a:rPr>
              <a:t>  ON (</a:t>
            </a:r>
            <a:r>
              <a:rPr lang="en-US" i="1">
                <a:solidFill>
                  <a:srgbClr val="000000"/>
                </a:solidFill>
                <a:latin typeface="Courier New" pitchFamily="49" charset="0"/>
              </a:rPr>
              <a:t>table1.column_name</a:t>
            </a:r>
            <a:r>
              <a:rPr lang="en-US">
                <a:solidFill>
                  <a:srgbClr val="000000"/>
                </a:solidFill>
                <a:latin typeface="Courier New" pitchFamily="49" charset="0"/>
              </a:rPr>
              <a:t> = </a:t>
            </a:r>
            <a:r>
              <a:rPr lang="en-US" i="1">
                <a:solidFill>
                  <a:srgbClr val="000000"/>
                </a:solidFill>
                <a:latin typeface="Courier New" pitchFamily="49" charset="0"/>
              </a:rPr>
              <a:t>table2.column_name</a:t>
            </a:r>
            <a:r>
              <a:rPr lang="en-US">
                <a:solidFill>
                  <a:srgbClr val="000000"/>
                </a:solidFill>
                <a:latin typeface="Courier New" pitchFamily="49" charset="0"/>
              </a:rPr>
              <a:t>)]</a:t>
            </a:r>
          </a:p>
        </p:txBody>
      </p:sp>
      <p:sp>
        <p:nvSpPr>
          <p:cNvPr id="8196" name="Rectangle 5"/>
          <p:cNvSpPr>
            <a:spLocks noGrp="1" noChangeArrowheads="1"/>
          </p:cNvSpPr>
          <p:nvPr>
            <p:ph type="title"/>
          </p:nvPr>
        </p:nvSpPr>
        <p:spPr>
          <a:xfrm>
            <a:off x="657225" y="2565400"/>
            <a:ext cx="7558088" cy="703263"/>
          </a:xfrm>
        </p:spPr>
        <p:txBody>
          <a:bodyPr>
            <a:spAutoFit/>
          </a:bodyPr>
          <a:lstStyle/>
          <a:p>
            <a:pPr marL="342900" indent="-342900" algn="l" eaLnBrk="1" hangingPunct="1"/>
            <a:r>
              <a:rPr lang="en-US" sz="2200" smtClean="0"/>
              <a:t>Join with </a:t>
            </a:r>
            <a:r>
              <a:rPr lang="en-US" sz="2200" smtClean="0">
                <a:solidFill>
                  <a:srgbClr val="FF0000"/>
                </a:solidFill>
              </a:rPr>
              <a:t>ON</a:t>
            </a:r>
            <a:r>
              <a:rPr lang="en-US" sz="2200" smtClean="0"/>
              <a:t> clasue(if we need a condition,like where clause) </a:t>
            </a:r>
          </a:p>
        </p:txBody>
      </p:sp>
      <p:sp>
        <p:nvSpPr>
          <p:cNvPr id="9" name="Rectangle 5"/>
          <p:cNvSpPr txBox="1">
            <a:spLocks noChangeArrowheads="1"/>
          </p:cNvSpPr>
          <p:nvPr/>
        </p:nvSpPr>
        <p:spPr bwMode="auto">
          <a:xfrm>
            <a:off x="592138" y="4532313"/>
            <a:ext cx="7315200" cy="363537"/>
          </a:xfrm>
          <a:prstGeom prst="rect">
            <a:avLst/>
          </a:prstGeom>
          <a:noFill/>
          <a:ln w="9525">
            <a:noFill/>
            <a:miter lim="800000"/>
            <a:headEnd/>
            <a:tailEnd/>
          </a:ln>
          <a:effectLst/>
        </p:spPr>
        <p:txBody>
          <a:bodyPr lIns="12700" tIns="12700" rIns="12700" bIns="12700">
            <a:spAutoFit/>
          </a:bodyPr>
          <a:lstStyle/>
          <a:p>
            <a:pPr marL="571500" lvl="1" indent="-457200" algn="l" defTabSz="228600">
              <a:buClr>
                <a:srgbClr val="000000"/>
              </a:buClr>
              <a:buFont typeface="Arial" pitchFamily="34" charset="0"/>
              <a:buNone/>
              <a:defRPr/>
            </a:pPr>
            <a:r>
              <a:rPr lang="en-US" sz="2200" dirty="0">
                <a:solidFill>
                  <a:srgbClr val="FF0000"/>
                </a:solidFill>
                <a:latin typeface="+mn-lt"/>
              </a:rPr>
              <a:t>Outer join</a:t>
            </a:r>
          </a:p>
        </p:txBody>
      </p:sp>
      <p:sp>
        <p:nvSpPr>
          <p:cNvPr id="8198" name="Rectangle 1036"/>
          <p:cNvSpPr>
            <a:spLocks noChangeArrowheads="1"/>
          </p:cNvSpPr>
          <p:nvPr/>
        </p:nvSpPr>
        <p:spPr bwMode="blackGray">
          <a:xfrm>
            <a:off x="692150" y="1384300"/>
            <a:ext cx="7286625" cy="1071563"/>
          </a:xfrm>
          <a:prstGeom prst="rect">
            <a:avLst/>
          </a:prstGeom>
          <a:solidFill>
            <a:schemeClr val="accent1"/>
          </a:solidFill>
          <a:ln w="28575">
            <a:solidFill>
              <a:srgbClr val="000000"/>
            </a:solidFill>
            <a:miter lim="800000"/>
            <a:headEnd/>
            <a:tailEnd/>
          </a:ln>
        </p:spPr>
        <p:txBody>
          <a:bodyPr wrap="none" lIns="92075" tIns="46038" rIns="92075" bIns="46038" anchor="ctr"/>
          <a:lstStyle/>
          <a:p>
            <a:pPr algn="l" eaLnBrk="0" hangingPunct="0">
              <a:spcBef>
                <a:spcPct val="0"/>
              </a:spcBef>
              <a:buClrTx/>
              <a:buFontTx/>
              <a:buNone/>
              <a:tabLst>
                <a:tab pos="1200150" algn="l"/>
              </a:tabLst>
            </a:pPr>
            <a:r>
              <a:rPr lang="en-US">
                <a:solidFill>
                  <a:srgbClr val="000000"/>
                </a:solidFill>
                <a:latin typeface="Courier New" pitchFamily="49" charset="0"/>
              </a:rPr>
              <a:t>SELECT	</a:t>
            </a:r>
            <a:r>
              <a:rPr lang="en-US" i="1">
                <a:solidFill>
                  <a:srgbClr val="000000"/>
                </a:solidFill>
                <a:latin typeface="Courier New" pitchFamily="49" charset="0"/>
              </a:rPr>
              <a:t>table1.column, table2.column</a:t>
            </a:r>
            <a:endParaRPr lang="en-US">
              <a:solidFill>
                <a:srgbClr val="000000"/>
              </a:solidFill>
              <a:latin typeface="Courier New" pitchFamily="49" charset="0"/>
            </a:endParaRPr>
          </a:p>
          <a:p>
            <a:pPr algn="l" eaLnBrk="0" hangingPunct="0">
              <a:spcBef>
                <a:spcPct val="0"/>
              </a:spcBef>
              <a:buClrTx/>
              <a:buFontTx/>
              <a:buNone/>
              <a:tabLst>
                <a:tab pos="1200150" algn="l"/>
              </a:tabLst>
            </a:pPr>
            <a:r>
              <a:rPr lang="en-US">
                <a:solidFill>
                  <a:srgbClr val="000000"/>
                </a:solidFill>
                <a:latin typeface="Courier New" pitchFamily="49" charset="0"/>
              </a:rPr>
              <a:t>FROM	</a:t>
            </a:r>
            <a:r>
              <a:rPr lang="en-US" i="1">
                <a:solidFill>
                  <a:srgbClr val="000000"/>
                </a:solidFill>
                <a:latin typeface="Courier New" pitchFamily="49" charset="0"/>
              </a:rPr>
              <a:t>table1</a:t>
            </a:r>
            <a:endParaRPr lang="en-US">
              <a:solidFill>
                <a:srgbClr val="000000"/>
              </a:solidFill>
              <a:latin typeface="Courier New" pitchFamily="49" charset="0"/>
            </a:endParaRPr>
          </a:p>
          <a:p>
            <a:pPr algn="l" eaLnBrk="0" hangingPunct="0">
              <a:spcBef>
                <a:spcPct val="0"/>
              </a:spcBef>
              <a:buClrTx/>
              <a:buFontTx/>
              <a:buNone/>
              <a:tabLst>
                <a:tab pos="1200150" algn="l"/>
              </a:tabLst>
            </a:pPr>
            <a:r>
              <a:rPr lang="en-US">
                <a:solidFill>
                  <a:srgbClr val="000000"/>
                </a:solidFill>
                <a:latin typeface="Courier New" pitchFamily="49" charset="0"/>
              </a:rPr>
              <a:t>[JOIN </a:t>
            </a:r>
            <a:r>
              <a:rPr lang="en-US" i="1">
                <a:solidFill>
                  <a:srgbClr val="000000"/>
                </a:solidFill>
                <a:latin typeface="Courier New" pitchFamily="49" charset="0"/>
              </a:rPr>
              <a:t>table2</a:t>
            </a:r>
            <a:r>
              <a:rPr lang="en-US">
                <a:solidFill>
                  <a:srgbClr val="000000"/>
                </a:solidFill>
                <a:latin typeface="Courier New" pitchFamily="49" charset="0"/>
              </a:rPr>
              <a:t> USING (</a:t>
            </a:r>
            <a:r>
              <a:rPr lang="en-US" i="1">
                <a:solidFill>
                  <a:srgbClr val="000000"/>
                </a:solidFill>
                <a:latin typeface="Courier New" pitchFamily="49" charset="0"/>
              </a:rPr>
              <a:t>column_name</a:t>
            </a:r>
            <a:r>
              <a:rPr lang="en-US">
                <a:solidFill>
                  <a:srgbClr val="000000"/>
                </a:solidFill>
                <a:latin typeface="Courier New" pitchFamily="49" charset="0"/>
              </a:rPr>
              <a:t>)]</a:t>
            </a:r>
          </a:p>
        </p:txBody>
      </p:sp>
      <p:sp>
        <p:nvSpPr>
          <p:cNvPr id="12" name="Rectangle 5"/>
          <p:cNvSpPr txBox="1">
            <a:spLocks noChangeArrowheads="1"/>
          </p:cNvSpPr>
          <p:nvPr/>
        </p:nvSpPr>
        <p:spPr bwMode="auto">
          <a:xfrm>
            <a:off x="623888" y="444500"/>
            <a:ext cx="7366000" cy="769938"/>
          </a:xfrm>
          <a:prstGeom prst="rect">
            <a:avLst/>
          </a:prstGeom>
          <a:noFill/>
          <a:ln w="9525">
            <a:noFill/>
            <a:miter lim="800000"/>
            <a:headEnd/>
            <a:tailEnd/>
          </a:ln>
          <a:effectLst/>
        </p:spPr>
        <p:txBody>
          <a:bodyPr lIns="12700" tIns="12700" rIns="12700" bIns="12700">
            <a:spAutoFit/>
          </a:bodyPr>
          <a:lstStyle/>
          <a:p>
            <a:pPr marL="571500" lvl="1" indent="-457200" algn="l" defTabSz="228600">
              <a:buClr>
                <a:srgbClr val="000000"/>
              </a:buClr>
              <a:buFont typeface="Arial" pitchFamily="34" charset="0"/>
              <a:buNone/>
              <a:defRPr/>
            </a:pPr>
            <a:r>
              <a:rPr lang="en-US" sz="2200" dirty="0">
                <a:latin typeface="+mn-lt"/>
              </a:rPr>
              <a:t>Join with </a:t>
            </a:r>
            <a:r>
              <a:rPr lang="en-US" sz="2200" dirty="0">
                <a:solidFill>
                  <a:srgbClr val="FF0000"/>
                </a:solidFill>
                <a:latin typeface="+mn-lt"/>
              </a:rPr>
              <a:t>USING </a:t>
            </a:r>
            <a:r>
              <a:rPr lang="en-US" sz="2200" dirty="0" err="1">
                <a:latin typeface="+mn-lt"/>
              </a:rPr>
              <a:t>clasue</a:t>
            </a:r>
            <a:r>
              <a:rPr lang="en-US" sz="2200" dirty="0">
                <a:latin typeface="+mn-lt"/>
              </a:rPr>
              <a:t>(if they have multiple column</a:t>
            </a:r>
          </a:p>
          <a:p>
            <a:pPr marL="571500" lvl="1" indent="-457200" algn="l" defTabSz="228600">
              <a:buClr>
                <a:srgbClr val="000000"/>
              </a:buClr>
              <a:buFont typeface="Arial" pitchFamily="34" charset="0"/>
              <a:buNone/>
              <a:defRPr/>
            </a:pPr>
            <a:r>
              <a:rPr lang="en-US" sz="2200" dirty="0">
                <a:latin typeface="+mn-lt"/>
              </a:rPr>
              <a:t>have the same name) </a:t>
            </a:r>
          </a:p>
        </p:txBody>
      </p:sp>
      <p:pic>
        <p:nvPicPr>
          <p:cNvPr id="2" name="F120775.wav">
            <a:hlinkClick r:id="" action="ppaction://media"/>
          </p:cNvPr>
          <p:cNvPicPr>
            <a:picLocks noChangeAspect="1"/>
          </p:cNvPicPr>
          <p:nvPr>
            <a:wavAudioFile r:embed="rId1" name="F1209711.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97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p:txBody>
          <a:bodyPr/>
          <a:lstStyle/>
          <a:p>
            <a:pPr eaLnBrk="1" hangingPunct="1"/>
            <a:r>
              <a:rPr lang="en-US" smtClean="0"/>
              <a:t>Cartesian Products</a:t>
            </a:r>
          </a:p>
        </p:txBody>
      </p:sp>
      <p:sp>
        <p:nvSpPr>
          <p:cNvPr id="9219" name="Rectangle 5"/>
          <p:cNvSpPr>
            <a:spLocks noGrp="1" noChangeArrowheads="1"/>
          </p:cNvSpPr>
          <p:nvPr>
            <p:ph idx="1"/>
          </p:nvPr>
        </p:nvSpPr>
        <p:spPr>
          <a:xfrm>
            <a:off x="718457" y="1816099"/>
            <a:ext cx="7511143" cy="3539671"/>
          </a:xfrm>
        </p:spPr>
        <p:txBody>
          <a:bodyPr>
            <a:normAutofit/>
          </a:bodyPr>
          <a:lstStyle/>
          <a:p>
            <a:pPr lvl="1" eaLnBrk="1" hangingPunct="1"/>
            <a:r>
              <a:rPr lang="en-US" dirty="0" smtClean="0"/>
              <a:t>A Cartesian product is formed when:</a:t>
            </a:r>
          </a:p>
          <a:p>
            <a:pPr lvl="2" eaLnBrk="1" hangingPunct="1"/>
            <a:r>
              <a:rPr lang="en-US" dirty="0" smtClean="0"/>
              <a:t>A join condition is omitted</a:t>
            </a:r>
          </a:p>
          <a:p>
            <a:pPr lvl="2" eaLnBrk="1" hangingPunct="1"/>
            <a:r>
              <a:rPr lang="en-US" dirty="0" smtClean="0"/>
              <a:t>A join condition is invalid</a:t>
            </a:r>
          </a:p>
          <a:p>
            <a:pPr lvl="2" eaLnBrk="1" hangingPunct="1"/>
            <a:r>
              <a:rPr lang="en-US" dirty="0" smtClean="0"/>
              <a:t>All rows in the first table are joined to all rows in the second table</a:t>
            </a:r>
          </a:p>
          <a:p>
            <a:pPr lvl="1" eaLnBrk="1" hangingPunct="1"/>
            <a:r>
              <a:rPr lang="en-US" dirty="0" smtClean="0"/>
              <a:t>To avoid a Cartesian product, always include a valid join condition.</a:t>
            </a:r>
          </a:p>
        </p:txBody>
      </p:sp>
      <p:pic>
        <p:nvPicPr>
          <p:cNvPr id="2" name="ABA0791.wav">
            <a:hlinkClick r:id="" action="ppaction://media"/>
          </p:cNvPr>
          <p:cNvPicPr>
            <a:picLocks noChangeAspect="1"/>
          </p:cNvPicPr>
          <p:nvPr>
            <a:wavAudioFile r:embed="rId1" name="ABA0354C.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893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4776788" y="2189163"/>
            <a:ext cx="33813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sp>
        <p:nvSpPr>
          <p:cNvPr id="10243" name="Rectangle 20"/>
          <p:cNvSpPr>
            <a:spLocks noGrp="1" noChangeArrowheads="1"/>
          </p:cNvSpPr>
          <p:nvPr>
            <p:ph type="title"/>
          </p:nvPr>
        </p:nvSpPr>
        <p:spPr/>
        <p:txBody>
          <a:bodyPr/>
          <a:lstStyle/>
          <a:p>
            <a:pPr eaLnBrk="1" hangingPunct="1"/>
            <a:r>
              <a:rPr lang="en-US" smtClean="0"/>
              <a:t>Generating a Cartesian Product</a:t>
            </a:r>
          </a:p>
        </p:txBody>
      </p:sp>
      <p:sp>
        <p:nvSpPr>
          <p:cNvPr id="10244" name="Line 4"/>
          <p:cNvSpPr>
            <a:spLocks noChangeShapeType="1"/>
          </p:cNvSpPr>
          <p:nvPr/>
        </p:nvSpPr>
        <p:spPr bwMode="auto">
          <a:xfrm flipV="1">
            <a:off x="4402138" y="3929063"/>
            <a:ext cx="0" cy="473075"/>
          </a:xfrm>
          <a:prstGeom prst="line">
            <a:avLst/>
          </a:prstGeom>
          <a:noFill/>
          <a:ln w="2857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45" name="Line 5"/>
          <p:cNvSpPr>
            <a:spLocks noChangeShapeType="1"/>
          </p:cNvSpPr>
          <p:nvPr/>
        </p:nvSpPr>
        <p:spPr bwMode="auto">
          <a:xfrm flipV="1">
            <a:off x="4664075" y="3929063"/>
            <a:ext cx="0" cy="473075"/>
          </a:xfrm>
          <a:prstGeom prst="line">
            <a:avLst/>
          </a:prstGeom>
          <a:noFill/>
          <a:ln w="2857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46" name="Rectangle 7"/>
          <p:cNvSpPr>
            <a:spLocks noChangeArrowheads="1"/>
          </p:cNvSpPr>
          <p:nvPr/>
        </p:nvSpPr>
        <p:spPr bwMode="auto">
          <a:xfrm>
            <a:off x="849313" y="4962525"/>
            <a:ext cx="223043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r" eaLnBrk="0" hangingPunct="0">
              <a:lnSpc>
                <a:spcPct val="110000"/>
              </a:lnSpc>
              <a:spcBef>
                <a:spcPct val="0"/>
              </a:spcBef>
              <a:buClrTx/>
              <a:buFontTx/>
              <a:buNone/>
            </a:pPr>
            <a:r>
              <a:rPr lang="en-US"/>
              <a:t>Cartesian product: </a:t>
            </a:r>
            <a:br>
              <a:rPr lang="en-US"/>
            </a:br>
            <a:r>
              <a:rPr lang="en-US"/>
              <a:t>20 x 8 = 160 rows</a:t>
            </a:r>
          </a:p>
        </p:txBody>
      </p:sp>
      <p:sp>
        <p:nvSpPr>
          <p:cNvPr id="10247" name="Rectangle 9"/>
          <p:cNvSpPr>
            <a:spLocks noChangeArrowheads="1"/>
          </p:cNvSpPr>
          <p:nvPr/>
        </p:nvSpPr>
        <p:spPr bwMode="auto">
          <a:xfrm>
            <a:off x="781050" y="1831975"/>
            <a:ext cx="2698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spcBef>
                <a:spcPct val="0"/>
              </a:spcBef>
              <a:buClrTx/>
              <a:buFontTx/>
              <a:buNone/>
            </a:pPr>
            <a:r>
              <a:rPr lang="en-US" sz="2000">
                <a:latin typeface="Courier New" pitchFamily="49" charset="0"/>
              </a:rPr>
              <a:t>EMPLOYEES</a:t>
            </a:r>
            <a:r>
              <a:rPr lang="en-US" sz="2000"/>
              <a:t>  </a:t>
            </a:r>
            <a:r>
              <a:rPr lang="en-US"/>
              <a:t>(20 rows)</a:t>
            </a:r>
          </a:p>
        </p:txBody>
      </p:sp>
      <p:sp>
        <p:nvSpPr>
          <p:cNvPr id="10248" name="Rectangle 10"/>
          <p:cNvSpPr>
            <a:spLocks noChangeArrowheads="1"/>
          </p:cNvSpPr>
          <p:nvPr/>
        </p:nvSpPr>
        <p:spPr bwMode="auto">
          <a:xfrm>
            <a:off x="4981575" y="1831975"/>
            <a:ext cx="2876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spcBef>
                <a:spcPct val="0"/>
              </a:spcBef>
              <a:buClrTx/>
              <a:buFontTx/>
              <a:buNone/>
            </a:pPr>
            <a:r>
              <a:rPr lang="en-US" sz="2000">
                <a:latin typeface="Courier New" pitchFamily="49" charset="0"/>
              </a:rPr>
              <a:t>DEPARTMENTS</a:t>
            </a:r>
            <a:r>
              <a:rPr lang="en-US" sz="2000"/>
              <a:t>  </a:t>
            </a:r>
            <a:r>
              <a:rPr lang="en-US"/>
              <a:t>(8 rows)</a:t>
            </a:r>
          </a:p>
        </p:txBody>
      </p:sp>
      <p:pic>
        <p:nvPicPr>
          <p:cNvPr id="10249"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841375" y="2206625"/>
            <a:ext cx="30765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pic>
        <p:nvPicPr>
          <p:cNvPr id="1025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841375" y="3079750"/>
            <a:ext cx="30765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pic>
        <p:nvPicPr>
          <p:cNvPr id="10251"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375" y="3751263"/>
            <a:ext cx="30797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pic>
        <p:nvPicPr>
          <p:cNvPr id="10252"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gray">
          <a:xfrm>
            <a:off x="3154363" y="4457700"/>
            <a:ext cx="30861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pic>
        <p:nvPicPr>
          <p:cNvPr id="10253"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6575" y="6162675"/>
            <a:ext cx="30765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sp>
        <p:nvSpPr>
          <p:cNvPr id="10254" name="Text Box 17"/>
          <p:cNvSpPr txBox="1">
            <a:spLocks noChangeArrowheads="1"/>
          </p:cNvSpPr>
          <p:nvPr/>
        </p:nvSpPr>
        <p:spPr bwMode="auto">
          <a:xfrm>
            <a:off x="822325" y="2714625"/>
            <a:ext cx="3667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med" len="lg"/>
              </a14:hiddenLine>
            </a:ext>
          </a:extLst>
        </p:spPr>
        <p:txBody>
          <a:bodyPr lIns="12700" tIns="12700" rIns="12700" bIns="12700">
            <a:spAutoFit/>
          </a:bodyPr>
          <a:lstStyle>
            <a:lvl1pPr defTabSz="822325" eaLnBrk="0" hangingPunct="0">
              <a:defRPr b="1">
                <a:solidFill>
                  <a:schemeClr val="tx1"/>
                </a:solidFill>
                <a:latin typeface="Arial" charset="0"/>
              </a:defRPr>
            </a:lvl1pPr>
            <a:lvl2pPr marL="742950" indent="-285750" defTabSz="822325" eaLnBrk="0" hangingPunct="0">
              <a:defRPr b="1">
                <a:solidFill>
                  <a:schemeClr val="tx1"/>
                </a:solidFill>
                <a:latin typeface="Arial" charset="0"/>
              </a:defRPr>
            </a:lvl2pPr>
            <a:lvl3pPr marL="1143000" indent="-228600" defTabSz="822325" eaLnBrk="0" hangingPunct="0">
              <a:defRPr b="1">
                <a:solidFill>
                  <a:schemeClr val="tx1"/>
                </a:solidFill>
                <a:latin typeface="Arial" charset="0"/>
              </a:defRPr>
            </a:lvl3pPr>
            <a:lvl4pPr marL="1600200" indent="-228600" defTabSz="822325" eaLnBrk="0" hangingPunct="0">
              <a:defRPr b="1">
                <a:solidFill>
                  <a:schemeClr val="tx1"/>
                </a:solidFill>
                <a:latin typeface="Arial" charset="0"/>
              </a:defRPr>
            </a:lvl4pPr>
            <a:lvl5pPr marL="2057400" indent="-228600" defTabSz="822325" eaLnBrk="0" hangingPunct="0">
              <a:defRPr b="1">
                <a:solidFill>
                  <a:schemeClr val="tx1"/>
                </a:solidFill>
                <a:latin typeface="Arial" charset="0"/>
              </a:defRPr>
            </a:lvl5pPr>
            <a:lvl6pPr marL="25146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6pPr>
            <a:lvl7pPr marL="29718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7pPr>
            <a:lvl8pPr marL="34290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8pPr>
            <a:lvl9pPr marL="38862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9pPr>
          </a:lstStyle>
          <a:p>
            <a:pPr eaLnBrk="1" hangingPunct="1">
              <a:spcBef>
                <a:spcPct val="0"/>
              </a:spcBef>
              <a:buClr>
                <a:srgbClr val="000000"/>
              </a:buClr>
            </a:pPr>
            <a:r>
              <a:rPr lang="en-US" sz="2400"/>
              <a:t>…</a:t>
            </a:r>
          </a:p>
        </p:txBody>
      </p:sp>
      <p:sp>
        <p:nvSpPr>
          <p:cNvPr id="10255" name="Text Box 18"/>
          <p:cNvSpPr txBox="1">
            <a:spLocks noChangeArrowheads="1"/>
          </p:cNvSpPr>
          <p:nvPr/>
        </p:nvSpPr>
        <p:spPr bwMode="auto">
          <a:xfrm>
            <a:off x="3041650" y="5805488"/>
            <a:ext cx="3667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med" len="lg"/>
              </a14:hiddenLine>
            </a:ext>
          </a:extLst>
        </p:spPr>
        <p:txBody>
          <a:bodyPr lIns="12700" tIns="12700" rIns="12700" bIns="12700">
            <a:spAutoFit/>
          </a:bodyPr>
          <a:lstStyle>
            <a:lvl1pPr defTabSz="822325" eaLnBrk="0" hangingPunct="0">
              <a:defRPr b="1">
                <a:solidFill>
                  <a:schemeClr val="tx1"/>
                </a:solidFill>
                <a:latin typeface="Arial" charset="0"/>
              </a:defRPr>
            </a:lvl1pPr>
            <a:lvl2pPr marL="742950" indent="-285750" defTabSz="822325" eaLnBrk="0" hangingPunct="0">
              <a:defRPr b="1">
                <a:solidFill>
                  <a:schemeClr val="tx1"/>
                </a:solidFill>
                <a:latin typeface="Arial" charset="0"/>
              </a:defRPr>
            </a:lvl2pPr>
            <a:lvl3pPr marL="1143000" indent="-228600" defTabSz="822325" eaLnBrk="0" hangingPunct="0">
              <a:defRPr b="1">
                <a:solidFill>
                  <a:schemeClr val="tx1"/>
                </a:solidFill>
                <a:latin typeface="Arial" charset="0"/>
              </a:defRPr>
            </a:lvl3pPr>
            <a:lvl4pPr marL="1600200" indent="-228600" defTabSz="822325" eaLnBrk="0" hangingPunct="0">
              <a:defRPr b="1">
                <a:solidFill>
                  <a:schemeClr val="tx1"/>
                </a:solidFill>
                <a:latin typeface="Arial" charset="0"/>
              </a:defRPr>
            </a:lvl4pPr>
            <a:lvl5pPr marL="2057400" indent="-228600" defTabSz="822325" eaLnBrk="0" hangingPunct="0">
              <a:defRPr b="1">
                <a:solidFill>
                  <a:schemeClr val="tx1"/>
                </a:solidFill>
                <a:latin typeface="Arial" charset="0"/>
              </a:defRPr>
            </a:lvl5pPr>
            <a:lvl6pPr marL="25146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6pPr>
            <a:lvl7pPr marL="29718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7pPr>
            <a:lvl8pPr marL="34290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8pPr>
            <a:lvl9pPr marL="38862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9pPr>
          </a:lstStyle>
          <a:p>
            <a:pPr eaLnBrk="1" hangingPunct="1">
              <a:spcBef>
                <a:spcPct val="0"/>
              </a:spcBef>
              <a:buClr>
                <a:srgbClr val="000000"/>
              </a:buClr>
            </a:pPr>
            <a:r>
              <a:rPr lang="en-US" sz="2400"/>
              <a:t>…</a:t>
            </a:r>
          </a:p>
        </p:txBody>
      </p:sp>
      <p:sp>
        <p:nvSpPr>
          <p:cNvPr id="10256" name="Rectangle 9"/>
          <p:cNvSpPr>
            <a:spLocks noChangeArrowheads="1"/>
          </p:cNvSpPr>
          <p:nvPr/>
        </p:nvSpPr>
        <p:spPr bwMode="auto">
          <a:xfrm>
            <a:off x="954088" y="5324475"/>
            <a:ext cx="2035175" cy="23495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pic>
        <p:nvPicPr>
          <p:cNvPr id="2" name="F1ED791.wav">
            <a:hlinkClick r:id="" action="ppaction://media"/>
          </p:cNvPr>
          <p:cNvPicPr>
            <a:picLocks noChangeAspect="1"/>
          </p:cNvPicPr>
          <p:nvPr>
            <a:wavAudioFile r:embed="rId1" name="F1EDCB69.wav"/>
          </p:nvPr>
        </p:nvPicPr>
        <p:blipFill>
          <a:blip r:embed="rId10">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207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2"/>
          <p:cNvSpPr>
            <a:spLocks noChangeArrowheads="1"/>
          </p:cNvSpPr>
          <p:nvPr/>
        </p:nvSpPr>
        <p:spPr bwMode="blackGray">
          <a:xfrm>
            <a:off x="866775" y="3560763"/>
            <a:ext cx="7277100" cy="854075"/>
          </a:xfrm>
          <a:prstGeom prst="rect">
            <a:avLst/>
          </a:prstGeom>
          <a:solidFill>
            <a:schemeClr val="accent1"/>
          </a:solidFill>
          <a:ln w="28575">
            <a:solidFill>
              <a:srgbClr val="000000"/>
            </a:solidFill>
            <a:miter lim="800000"/>
            <a:headEnd/>
            <a:tailEnd/>
          </a:ln>
        </p:spPr>
        <p:txBody>
          <a:bodyPr wrap="none" lIns="92075" tIns="46038" rIns="92075" bIns="46038" anchor="ctr"/>
          <a:lstStyle/>
          <a:p>
            <a:pPr algn="l" eaLnBrk="0" hangingPunct="0">
              <a:spcBef>
                <a:spcPct val="0"/>
              </a:spcBef>
              <a:buClrTx/>
              <a:buFontTx/>
              <a:buNone/>
              <a:tabLst>
                <a:tab pos="1200150" algn="l"/>
              </a:tabLst>
            </a:pPr>
            <a:r>
              <a:rPr lang="en-US">
                <a:solidFill>
                  <a:srgbClr val="000000"/>
                </a:solidFill>
                <a:latin typeface="Courier New" pitchFamily="49" charset="0"/>
              </a:rPr>
              <a:t>SELECT last_name, department_name</a:t>
            </a:r>
          </a:p>
          <a:p>
            <a:pPr algn="l" eaLnBrk="0" hangingPunct="0">
              <a:spcBef>
                <a:spcPct val="0"/>
              </a:spcBef>
              <a:buClrTx/>
              <a:buFontTx/>
              <a:buNone/>
              <a:tabLst>
                <a:tab pos="1200150" algn="l"/>
              </a:tabLst>
            </a:pPr>
            <a:r>
              <a:rPr lang="en-US">
                <a:solidFill>
                  <a:srgbClr val="000000"/>
                </a:solidFill>
                <a:latin typeface="Courier New" pitchFamily="49" charset="0"/>
              </a:rPr>
              <a:t>FROM   employees</a:t>
            </a:r>
          </a:p>
          <a:p>
            <a:pPr algn="l" eaLnBrk="0" hangingPunct="0">
              <a:spcBef>
                <a:spcPct val="0"/>
              </a:spcBef>
              <a:buClrTx/>
              <a:buFontTx/>
              <a:buNone/>
              <a:tabLst>
                <a:tab pos="1200150" algn="l"/>
              </a:tabLst>
            </a:pPr>
            <a:r>
              <a:rPr lang="en-US">
                <a:solidFill>
                  <a:srgbClr val="000000"/>
                </a:solidFill>
                <a:latin typeface="Courier New" pitchFamily="49" charset="0"/>
              </a:rPr>
              <a:t>CROSS JOIN departments ;</a:t>
            </a:r>
          </a:p>
        </p:txBody>
      </p:sp>
      <p:sp>
        <p:nvSpPr>
          <p:cNvPr id="11267" name="Rectangle 10"/>
          <p:cNvSpPr>
            <a:spLocks noGrp="1" noChangeArrowheads="1"/>
          </p:cNvSpPr>
          <p:nvPr>
            <p:ph type="title"/>
          </p:nvPr>
        </p:nvSpPr>
        <p:spPr/>
        <p:txBody>
          <a:bodyPr/>
          <a:lstStyle/>
          <a:p>
            <a:pPr eaLnBrk="1" hangingPunct="1"/>
            <a:r>
              <a:rPr lang="en-US" smtClean="0"/>
              <a:t>Creating Cross Joins</a:t>
            </a:r>
          </a:p>
        </p:txBody>
      </p:sp>
      <p:sp>
        <p:nvSpPr>
          <p:cNvPr id="11268" name="Rectangle 11"/>
          <p:cNvSpPr>
            <a:spLocks noGrp="1" noChangeArrowheads="1"/>
          </p:cNvSpPr>
          <p:nvPr>
            <p:ph idx="1"/>
          </p:nvPr>
        </p:nvSpPr>
        <p:spPr>
          <a:xfrm>
            <a:off x="863600" y="1816100"/>
            <a:ext cx="7366000" cy="1431925"/>
          </a:xfrm>
        </p:spPr>
        <p:txBody>
          <a:bodyPr>
            <a:normAutofit fontScale="85000" lnSpcReduction="20000"/>
          </a:bodyPr>
          <a:lstStyle/>
          <a:p>
            <a:pPr lvl="1" eaLnBrk="1" hangingPunct="1"/>
            <a:r>
              <a:rPr lang="en-US" smtClean="0"/>
              <a:t>The </a:t>
            </a:r>
            <a:r>
              <a:rPr lang="en-US" smtClean="0">
                <a:latin typeface="Courier New" pitchFamily="49" charset="0"/>
              </a:rPr>
              <a:t>CROSS</a:t>
            </a:r>
            <a:r>
              <a:rPr lang="en-US" smtClean="0"/>
              <a:t> </a:t>
            </a:r>
            <a:r>
              <a:rPr lang="en-US" smtClean="0">
                <a:latin typeface="Courier New" pitchFamily="49" charset="0"/>
              </a:rPr>
              <a:t>JOIN</a:t>
            </a:r>
            <a:r>
              <a:rPr lang="en-US" smtClean="0"/>
              <a:t> clause produces the cross-product of two tables. </a:t>
            </a:r>
          </a:p>
          <a:p>
            <a:pPr lvl="1" eaLnBrk="1" hangingPunct="1"/>
            <a:r>
              <a:rPr lang="en-US" smtClean="0"/>
              <a:t>This is also called a Cartesian product between the two tables. </a:t>
            </a:r>
          </a:p>
        </p:txBody>
      </p:sp>
      <p:pic>
        <p:nvPicPr>
          <p:cNvPr id="1126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900113" y="4665663"/>
            <a:ext cx="72104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pic>
        <p:nvPicPr>
          <p:cNvPr id="1127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5895975"/>
            <a:ext cx="7239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sp>
        <p:nvSpPr>
          <p:cNvPr id="11271" name="Text Box 8"/>
          <p:cNvSpPr txBox="1">
            <a:spLocks noChangeArrowheads="1"/>
          </p:cNvSpPr>
          <p:nvPr/>
        </p:nvSpPr>
        <p:spPr bwMode="auto">
          <a:xfrm>
            <a:off x="898525" y="5567363"/>
            <a:ext cx="3667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med" len="lg"/>
              </a14:hiddenLine>
            </a:ext>
          </a:extLst>
        </p:spPr>
        <p:txBody>
          <a:bodyPr lIns="12700" tIns="12700" rIns="12700" bIns="12700">
            <a:spAutoFit/>
          </a:bodyPr>
          <a:lstStyle>
            <a:lvl1pPr defTabSz="822325" eaLnBrk="0" hangingPunct="0">
              <a:defRPr b="1">
                <a:solidFill>
                  <a:schemeClr val="tx1"/>
                </a:solidFill>
                <a:latin typeface="Arial" charset="0"/>
              </a:defRPr>
            </a:lvl1pPr>
            <a:lvl2pPr marL="742950" indent="-285750" defTabSz="822325" eaLnBrk="0" hangingPunct="0">
              <a:defRPr b="1">
                <a:solidFill>
                  <a:schemeClr val="tx1"/>
                </a:solidFill>
                <a:latin typeface="Arial" charset="0"/>
              </a:defRPr>
            </a:lvl2pPr>
            <a:lvl3pPr marL="1143000" indent="-228600" defTabSz="822325" eaLnBrk="0" hangingPunct="0">
              <a:defRPr b="1">
                <a:solidFill>
                  <a:schemeClr val="tx1"/>
                </a:solidFill>
                <a:latin typeface="Arial" charset="0"/>
              </a:defRPr>
            </a:lvl3pPr>
            <a:lvl4pPr marL="1600200" indent="-228600" defTabSz="822325" eaLnBrk="0" hangingPunct="0">
              <a:defRPr b="1">
                <a:solidFill>
                  <a:schemeClr val="tx1"/>
                </a:solidFill>
                <a:latin typeface="Arial" charset="0"/>
              </a:defRPr>
            </a:lvl4pPr>
            <a:lvl5pPr marL="2057400" indent="-228600" defTabSz="822325" eaLnBrk="0" hangingPunct="0">
              <a:defRPr b="1">
                <a:solidFill>
                  <a:schemeClr val="tx1"/>
                </a:solidFill>
                <a:latin typeface="Arial" charset="0"/>
              </a:defRPr>
            </a:lvl5pPr>
            <a:lvl6pPr marL="25146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6pPr>
            <a:lvl7pPr marL="29718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7pPr>
            <a:lvl8pPr marL="34290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8pPr>
            <a:lvl9pPr marL="3886200" indent="-228600" algn="ctr" defTabSz="822325" eaLnBrk="0" fontAlgn="base" hangingPunct="0">
              <a:spcBef>
                <a:spcPct val="20000"/>
              </a:spcBef>
              <a:spcAft>
                <a:spcPct val="0"/>
              </a:spcAft>
              <a:buClr>
                <a:srgbClr val="FF0000"/>
              </a:buClr>
              <a:buFont typeface="Arial" charset="0"/>
              <a:defRPr b="1">
                <a:solidFill>
                  <a:schemeClr val="tx1"/>
                </a:solidFill>
                <a:latin typeface="Arial" charset="0"/>
              </a:defRPr>
            </a:lvl9pPr>
          </a:lstStyle>
          <a:p>
            <a:pPr eaLnBrk="1" hangingPunct="1">
              <a:spcBef>
                <a:spcPct val="0"/>
              </a:spcBef>
              <a:buClr>
                <a:srgbClr val="000000"/>
              </a:buClr>
            </a:pPr>
            <a:r>
              <a:rPr lang="en-US" sz="2400"/>
              <a:t>…</a:t>
            </a:r>
          </a:p>
        </p:txBody>
      </p:sp>
      <p:sp>
        <p:nvSpPr>
          <p:cNvPr id="11272" name="Rectangle 9"/>
          <p:cNvSpPr>
            <a:spLocks noChangeArrowheads="1"/>
          </p:cNvSpPr>
          <p:nvPr/>
        </p:nvSpPr>
        <p:spPr bwMode="auto">
          <a:xfrm>
            <a:off x="911225" y="4105275"/>
            <a:ext cx="3113088" cy="265113"/>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ar-SA"/>
          </a:p>
        </p:txBody>
      </p:sp>
      <p:pic>
        <p:nvPicPr>
          <p:cNvPr id="2" name="2AAB806.wav">
            <a:hlinkClick r:id="" action="ppaction://media"/>
          </p:cNvPr>
          <p:cNvPicPr>
            <a:picLocks noChangeAspect="1"/>
          </p:cNvPicPr>
          <p:nvPr>
            <a:wavAudioFile r:embed="rId1" name="2AAB904E.wav"/>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237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000000"/>
      </a:lt2>
      <a:accent1>
        <a:srgbClr val="CCCCCC"/>
      </a:accent1>
      <a:accent2>
        <a:srgbClr val="FF3300"/>
      </a:accent2>
      <a:accent3>
        <a:srgbClr val="FFFFFF"/>
      </a:accent3>
      <a:accent4>
        <a:srgbClr val="000000"/>
      </a:accent4>
      <a:accent5>
        <a:srgbClr val="E2E2E2"/>
      </a:accent5>
      <a:accent6>
        <a:srgbClr val="E72D00"/>
      </a:accent6>
      <a:hlink>
        <a:srgbClr val="FF330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5100</TotalTime>
  <Words>2945</Words>
  <Application>Microsoft Office PowerPoint</Application>
  <PresentationFormat>On-screen Show (4:3)</PresentationFormat>
  <Paragraphs>331</Paragraphs>
  <Slides>29</Slides>
  <Notes>23</Notes>
  <HiddenSlides>0</HiddenSlides>
  <MMClips>29</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Displaying Data  from Multiple Tables</vt:lpstr>
      <vt:lpstr>Obtaining Data from Multiple Tables</vt:lpstr>
      <vt:lpstr>What is the Join?</vt:lpstr>
      <vt:lpstr>Types of Joins</vt:lpstr>
      <vt:lpstr>Joining Tables Using SQL</vt:lpstr>
      <vt:lpstr>Join with ON clasue(if we need a condition,like where clause) </vt:lpstr>
      <vt:lpstr>Cartesian Products</vt:lpstr>
      <vt:lpstr>Generating a Cartesian Product</vt:lpstr>
      <vt:lpstr>Creating Cross Joins</vt:lpstr>
      <vt:lpstr>Using Cross Joins</vt:lpstr>
      <vt:lpstr>Retrieving Record with Equijoin</vt:lpstr>
      <vt:lpstr>Using Equijoin</vt:lpstr>
      <vt:lpstr>Creating Natural Joins</vt:lpstr>
      <vt:lpstr>Retrieving Records with Natural Joins</vt:lpstr>
      <vt:lpstr>Creating Joins with the USING Clause</vt:lpstr>
      <vt:lpstr>Retrieving Records with the USING Clause</vt:lpstr>
      <vt:lpstr>Qualifying Ambiguous  Column Names</vt:lpstr>
      <vt:lpstr>Using Table Aliases</vt:lpstr>
      <vt:lpstr>Creating Joins with the ON Clause</vt:lpstr>
      <vt:lpstr>Retrieving Records with the ON Clause</vt:lpstr>
      <vt:lpstr>Self-Joins Using the ON Clause</vt:lpstr>
      <vt:lpstr>Self-Joins Using the ON Clause</vt:lpstr>
      <vt:lpstr>Joining More than two table</vt:lpstr>
      <vt:lpstr>Joining More than two table</vt:lpstr>
      <vt:lpstr>Applying Additional Conditions to a Join</vt:lpstr>
      <vt:lpstr>Non-Equijoins</vt:lpstr>
      <vt:lpstr>Retrieving Records  with Non-Equijoins</vt:lpstr>
      <vt:lpstr>Summary</vt:lpstr>
      <vt:lpstr>Practice 5: Overview</vt:lpstr>
    </vt:vector>
  </TitlesOfParts>
  <Company>Oracle Corp.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Oracle</dc:creator>
  <cp:lastModifiedBy>vedant</cp:lastModifiedBy>
  <cp:revision>509</cp:revision>
  <cp:lastPrinted>2002-03-28T23:57:22Z</cp:lastPrinted>
  <dcterms:created xsi:type="dcterms:W3CDTF">2001-07-03T17:11:09Z</dcterms:created>
  <dcterms:modified xsi:type="dcterms:W3CDTF">2022-10-03T06:25:46Z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ome_page">
    <vt:lpwstr>http://ap337sun.us.oracle.com/powerpoint</vt:lpwstr>
  </property>
  <property fmtid="{D5CDD505-2E9C-101B-9397-08002B2CF9AE}" pid="3" name="Version">
    <vt:lpwstr>1.00</vt:lpwstr>
  </property>
  <property fmtid="{D5CDD505-2E9C-101B-9397-08002B2CF9AE}" pid="4" name="Build_version">
    <vt:lpwstr> 111</vt:lpwstr>
  </property>
  <property fmtid="{D5CDD505-2E9C-101B-9397-08002B2CF9AE}" pid="5" name="Build_Date">
    <vt:filetime>2001-07-03T07:00:00Z</vt:filetime>
  </property>
  <property fmtid="{D5CDD505-2E9C-101B-9397-08002B2CF9AE}" pid="6" name="Build_Time">
    <vt:lpwstr>10:11:09 AM</vt:lpwstr>
  </property>
  <property fmtid="{D5CDD505-2E9C-101B-9397-08002B2CF9AE}" pid="7" name="Install_dir">
    <vt:lpwstr/>
  </property>
</Properties>
</file>